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7" r:id="rId4"/>
    <p:sldId id="292" r:id="rId5"/>
    <p:sldId id="289" r:id="rId6"/>
    <p:sldId id="290" r:id="rId7"/>
    <p:sldId id="327" r:id="rId8"/>
    <p:sldId id="319" r:id="rId9"/>
    <p:sldId id="321" r:id="rId10"/>
    <p:sldId id="323" r:id="rId11"/>
    <p:sldId id="325" r:id="rId12"/>
    <p:sldId id="317" r:id="rId13"/>
    <p:sldId id="316" r:id="rId14"/>
    <p:sldId id="260" r:id="rId15"/>
    <p:sldId id="314" r:id="rId16"/>
    <p:sldId id="261" r:id="rId17"/>
    <p:sldId id="263" r:id="rId18"/>
    <p:sldId id="301" r:id="rId19"/>
    <p:sldId id="310" r:id="rId20"/>
    <p:sldId id="268" r:id="rId21"/>
    <p:sldId id="262" r:id="rId22"/>
    <p:sldId id="302" r:id="rId23"/>
    <p:sldId id="265" r:id="rId24"/>
    <p:sldId id="304" r:id="rId25"/>
    <p:sldId id="305" r:id="rId26"/>
    <p:sldId id="306" r:id="rId27"/>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6654"/>
    <a:srgbClr val="06D4AD"/>
    <a:srgbClr val="4472C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CHRISTIAN%202019\PRESENTACIONES%202019\CALCULOS_ZONAS_ZEE%20CUMBAZ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1502828188172327E-3"/>
          <c:y val="0"/>
          <c:w val="0.99115311040950771"/>
          <c:h val="0.99009566312962849"/>
        </c:manualLayout>
      </c:layout>
      <c:pie3DChart>
        <c:varyColors val="1"/>
        <c:ser>
          <c:idx val="0"/>
          <c:order val="0"/>
          <c:tx>
            <c:strRef>
              <c:f>Hoja1!$B$2</c:f>
              <c:strCache>
                <c:ptCount val="1"/>
                <c:pt idx="0">
                  <c:v>4 GRANDES ZONAS</c:v>
                </c:pt>
              </c:strCache>
            </c:strRef>
          </c:tx>
          <c:dPt>
            <c:idx val="0"/>
            <c:bubble3D val="0"/>
            <c:spPr>
              <a:solidFill>
                <a:srgbClr val="99CC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846-43F6-9B4E-64EC492AF2DF}"/>
              </c:ext>
            </c:extLst>
          </c:dPt>
          <c:dPt>
            <c:idx val="1"/>
            <c:bubble3D val="0"/>
            <c:spPr>
              <a:solidFill>
                <a:srgbClr val="FF9999"/>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846-43F6-9B4E-64EC492AF2DF}"/>
              </c:ext>
            </c:extLst>
          </c:dPt>
          <c:dPt>
            <c:idx val="2"/>
            <c:bubble3D val="0"/>
            <c:spPr>
              <a:solidFill>
                <a:srgbClr val="FFCC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846-43F6-9B4E-64EC492AF2DF}"/>
              </c:ext>
            </c:extLst>
          </c:dPt>
          <c:dPt>
            <c:idx val="3"/>
            <c:bubble3D val="0"/>
            <c:spPr>
              <a:solidFill>
                <a:schemeClr val="tx1">
                  <a:lumMod val="65000"/>
                  <a:lumOff val="3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6846-43F6-9B4E-64EC492AF2DF}"/>
              </c:ext>
            </c:extLst>
          </c:dPt>
          <c:cat>
            <c:strRef>
              <c:f>Hoja1!$A$3:$A$6</c:f>
              <c:strCache>
                <c:ptCount val="4"/>
                <c:pt idx="0">
                  <c:v>ZONA DE PROTECIÓN Y CONSERVACIÓN ECOLÓGICA</c:v>
                </c:pt>
                <c:pt idx="1">
                  <c:v>ZONA DE RECUPERACIÓN</c:v>
                </c:pt>
                <c:pt idx="2">
                  <c:v>ZONA PRODUCTIVA</c:v>
                </c:pt>
                <c:pt idx="3">
                  <c:v>ZONA URBANA O INDUSTRIAL</c:v>
                </c:pt>
              </c:strCache>
            </c:strRef>
          </c:cat>
          <c:val>
            <c:numRef>
              <c:f>Hoja1!$B$3:$B$6</c:f>
              <c:numCache>
                <c:formatCode>General</c:formatCode>
                <c:ptCount val="4"/>
                <c:pt idx="0">
                  <c:v>51.44</c:v>
                </c:pt>
                <c:pt idx="1">
                  <c:v>30.56</c:v>
                </c:pt>
                <c:pt idx="2">
                  <c:v>17.82</c:v>
                </c:pt>
                <c:pt idx="3">
                  <c:v>0.17</c:v>
                </c:pt>
              </c:numCache>
            </c:numRef>
          </c:val>
          <c:extLst>
            <c:ext xmlns:c16="http://schemas.microsoft.com/office/drawing/2014/chart" uri="{C3380CC4-5D6E-409C-BE32-E72D297353CC}">
              <c16:uniqueId val="{00000008-6846-43F6-9B4E-64EC492AF2DF}"/>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1"/>
          <c:h val="1"/>
        </c:manualLayout>
      </c:layout>
      <c:pie3DChart>
        <c:varyColors val="1"/>
        <c:ser>
          <c:idx val="0"/>
          <c:order val="0"/>
          <c:tx>
            <c:strRef>
              <c:f>TOCACHE!$B$2</c:f>
              <c:strCache>
                <c:ptCount val="1"/>
                <c:pt idx="0">
                  <c:v>4 GRANDES ZONAS</c:v>
                </c:pt>
              </c:strCache>
            </c:strRef>
          </c:tx>
          <c:dPt>
            <c:idx val="0"/>
            <c:bubble3D val="0"/>
            <c:spPr>
              <a:solidFill>
                <a:srgbClr val="B7DF8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46E-4BB1-8024-EB05B9530BC3}"/>
              </c:ext>
            </c:extLst>
          </c:dPt>
          <c:dPt>
            <c:idx val="1"/>
            <c:bubble3D val="0"/>
            <c:spPr>
              <a:solidFill>
                <a:srgbClr val="0081FE"/>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46E-4BB1-8024-EB05B9530BC3}"/>
              </c:ext>
            </c:extLst>
          </c:dPt>
          <c:dPt>
            <c:idx val="2"/>
            <c:bubble3D val="0"/>
            <c:spPr>
              <a:solidFill>
                <a:srgbClr val="FFFF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46E-4BB1-8024-EB05B9530BC3}"/>
              </c:ext>
            </c:extLst>
          </c:dPt>
          <c:dPt>
            <c:idx val="3"/>
            <c:bubble3D val="0"/>
            <c:spPr>
              <a:solidFill>
                <a:srgbClr val="FF7A7A"/>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746E-4BB1-8024-EB05B9530BC3}"/>
              </c:ext>
            </c:extLst>
          </c:dPt>
          <c:dPt>
            <c:idx val="4"/>
            <c:bubble3D val="0"/>
            <c:spPr>
              <a:solidFill>
                <a:srgbClr val="787878"/>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746E-4BB1-8024-EB05B9530BC3}"/>
              </c:ext>
            </c:extLst>
          </c:dPt>
          <c:cat>
            <c:strRef>
              <c:f>TOCACHE!$A$3:$A$7</c:f>
              <c:strCache>
                <c:ptCount val="5"/>
                <c:pt idx="0">
                  <c:v>ZONA DE PROTECIÓN Y CONSERVACIÓN ECOLÓGICA</c:v>
                </c:pt>
                <c:pt idx="1">
                  <c:v>ZONAS DE TRATAMIENTO ESPECIAL</c:v>
                </c:pt>
                <c:pt idx="2">
                  <c:v>ZONAS PRODUCTIVAS</c:v>
                </c:pt>
                <c:pt idx="3">
                  <c:v>ZONAS DE RECUPERACIÓN</c:v>
                </c:pt>
                <c:pt idx="4">
                  <c:v>ZONAS DE VOCACION URBANO INDUSTRIAL</c:v>
                </c:pt>
              </c:strCache>
            </c:strRef>
          </c:cat>
          <c:val>
            <c:numRef>
              <c:f>TOCACHE!$B$3:$B$7</c:f>
              <c:numCache>
                <c:formatCode>#,##0.00</c:formatCode>
                <c:ptCount val="5"/>
                <c:pt idx="0">
                  <c:v>14403.400464</c:v>
                </c:pt>
                <c:pt idx="1">
                  <c:v>327.58283799999998</c:v>
                </c:pt>
                <c:pt idx="2">
                  <c:v>30700.619298000001</c:v>
                </c:pt>
                <c:pt idx="3">
                  <c:v>8995.5200999999997</c:v>
                </c:pt>
                <c:pt idx="4">
                  <c:v>2693.0687819999998</c:v>
                </c:pt>
              </c:numCache>
            </c:numRef>
          </c:val>
          <c:extLst>
            <c:ext xmlns:c16="http://schemas.microsoft.com/office/drawing/2014/chart" uri="{C3380CC4-5D6E-409C-BE32-E72D297353CC}">
              <c16:uniqueId val="{0000000A-746E-4BB1-8024-EB05B9530BC3}"/>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1"/>
          <c:h val="1"/>
        </c:manualLayout>
      </c:layout>
      <c:pie3DChart>
        <c:varyColors val="1"/>
        <c:ser>
          <c:idx val="0"/>
          <c:order val="0"/>
          <c:tx>
            <c:strRef>
              <c:f>Hoja1!$B$2</c:f>
              <c:strCache>
                <c:ptCount val="1"/>
                <c:pt idx="0">
                  <c:v>4 GRANDES ZONAS</c:v>
                </c:pt>
              </c:strCache>
            </c:strRef>
          </c:tx>
          <c:dPt>
            <c:idx val="0"/>
            <c:bubble3D val="0"/>
            <c:spPr>
              <a:solidFill>
                <a:srgbClr val="99CC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393-4FD3-8CEF-6845ED2B9CDF}"/>
              </c:ext>
            </c:extLst>
          </c:dPt>
          <c:dPt>
            <c:idx val="1"/>
            <c:bubble3D val="0"/>
            <c:spPr>
              <a:solidFill>
                <a:srgbClr val="FF7C8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393-4FD3-8CEF-6845ED2B9CDF}"/>
              </c:ext>
            </c:extLst>
          </c:dPt>
          <c:dPt>
            <c:idx val="2"/>
            <c:bubble3D val="0"/>
            <c:spPr>
              <a:solidFill>
                <a:srgbClr val="FFCC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393-4FD3-8CEF-6845ED2B9CDF}"/>
              </c:ext>
            </c:extLst>
          </c:dPt>
          <c:dPt>
            <c:idx val="3"/>
            <c:bubble3D val="0"/>
            <c:spPr>
              <a:solidFill>
                <a:schemeClr val="tx1">
                  <a:lumMod val="75000"/>
                  <a:lumOff val="2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393-4FD3-8CEF-6845ED2B9CDF}"/>
              </c:ext>
            </c:extLst>
          </c:dPt>
          <c:cat>
            <c:strRef>
              <c:f>Hoja1!$A$3:$A$6</c:f>
              <c:strCache>
                <c:ptCount val="4"/>
                <c:pt idx="0">
                  <c:v>ZONA DE PROTECIÓN Y CONSERVACIÓN ECOLÓGICA</c:v>
                </c:pt>
                <c:pt idx="1">
                  <c:v>ZONA DE RECUPERACIÓN</c:v>
                </c:pt>
                <c:pt idx="2">
                  <c:v>ZONA PRODUCTIVA</c:v>
                </c:pt>
                <c:pt idx="3">
                  <c:v>ZONA URBANA O INDUSTRIAL</c:v>
                </c:pt>
              </c:strCache>
            </c:strRef>
          </c:cat>
          <c:val>
            <c:numRef>
              <c:f>Hoja1!$B$3:$B$6</c:f>
              <c:numCache>
                <c:formatCode>General</c:formatCode>
                <c:ptCount val="4"/>
                <c:pt idx="0">
                  <c:v>64.599999999999994</c:v>
                </c:pt>
                <c:pt idx="1">
                  <c:v>20.38</c:v>
                </c:pt>
                <c:pt idx="2">
                  <c:v>14.87</c:v>
                </c:pt>
                <c:pt idx="3">
                  <c:v>0.15</c:v>
                </c:pt>
              </c:numCache>
            </c:numRef>
          </c:val>
          <c:extLst>
            <c:ext xmlns:c16="http://schemas.microsoft.com/office/drawing/2014/chart" uri="{C3380CC4-5D6E-409C-BE32-E72D297353CC}">
              <c16:uniqueId val="{00000008-C393-4FD3-8CEF-6845ED2B9CDF}"/>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drawing1.xml><?xml version="1.0" encoding="utf-8"?>
<c:userShapes xmlns:c="http://schemas.openxmlformats.org/drawingml/2006/chart">
  <cdr:relSizeAnchor xmlns:cdr="http://schemas.openxmlformats.org/drawingml/2006/chartDrawing">
    <cdr:from>
      <cdr:x>0.6087</cdr:x>
      <cdr:y>0.38298</cdr:y>
    </cdr:from>
    <cdr:to>
      <cdr:x>0.82609</cdr:x>
      <cdr:y>0.48936</cdr:y>
    </cdr:to>
    <cdr:sp macro="" textlink="">
      <cdr:nvSpPr>
        <cdr:cNvPr id="2" name="CuadroTexto 1"/>
        <cdr:cNvSpPr txBox="1"/>
      </cdr:nvSpPr>
      <cdr:spPr>
        <a:xfrm xmlns:a="http://schemas.openxmlformats.org/drawingml/2006/main">
          <a:off x="2016224" y="1296144"/>
          <a:ext cx="72008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S" sz="1100" b="1" dirty="0" smtClean="0">
              <a:latin typeface="Maiandra GD" panose="020E0502030308020204" pitchFamily="34" charset="0"/>
            </a:rPr>
            <a:t>51,44 %</a:t>
          </a:r>
          <a:endParaRPr lang="es-ES" sz="1100" b="1" dirty="0">
            <a:latin typeface="Maiandra GD" panose="020E0502030308020204" pitchFamily="34" charset="0"/>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9BE5BF-076B-4B4C-800D-367FC9944C6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15A649BA-0E1A-4733-9A30-C70FE0FEC5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D9848884-FB8F-4D64-ACD0-4C8D7EF034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3DCD488C-D12D-437D-8276-A3E1A34955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E5E0FA52-63F4-468C-A106-E453403989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5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FA6C53-374E-4DA6-9BDC-E390351F768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016E57D-CECF-46E6-8BEE-9C6E1FE9044C}"/>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3844672-2686-4B65-A018-832112DFE6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2B8FCBAC-722A-43F8-9029-46DFE8B638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C22467B-9A6A-4A6E-9064-FB1050B0EF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716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C782723-B842-4965-B087-321DCFF0350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FDB487C0-D712-46F5-9966-FAA33E4CA445}"/>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BBA4C1A-94B4-463B-85C4-CED196D70F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2F21144A-7C2E-4825-87D1-7F9229FFC1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78E4F102-1B31-4755-874C-2B5AB30E85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312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9BE5BF-076B-4B4C-800D-367FC9944C6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15A649BA-0E1A-4733-9A30-C70FE0FEC5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D9848884-FB8F-4D64-ACD0-4C8D7EF034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3DCD488C-D12D-437D-8276-A3E1A34955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E5E0FA52-63F4-468C-A106-E453403989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76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9FF0E0-26EC-4081-9976-1DA7A031416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E8CFA5D2-D618-4FCD-A22A-FF9086BD588A}"/>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C2CEE079-0AA0-4B45-9E0D-976F863508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CD09A8BB-763C-46B3-BA52-58CDD2175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59DE428D-0F4B-461E-85A2-C2080FBD2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691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CC5246-9737-448C-AFEA-B7535FDD898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16198C6-6831-4C51-A4DD-6CA1257A70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6BB0D085-5803-4B96-B60B-FABAB683EF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FC894B8-1E40-408E-96F6-D8DC2881F1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DAA4352-6CDC-4456-8B7F-A6B721673D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77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344649-E736-4C97-B317-77C2F25FC24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5EE336E0-E078-4BED-8B8E-BBF3C86BFDC9}"/>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94993C17-7740-4D93-B4B2-7B7D9159700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B44025F9-382E-4A81-AB0F-5215DE987B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1D87363B-E001-418C-BB42-16D77FDD1C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7AEC1224-8884-4459-99C4-BCC06E8BB9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291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AE18E-A040-44D9-A61E-30DECE90B65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AE0BCD83-DE2C-42FA-B83D-0E85D24B6D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B2E52671-0FB1-4B7F-82A2-B0888924056A}"/>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8E123A4C-8ABD-4A1C-BD71-2F0FB79754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435D438E-50C8-4F9D-B8AA-6E85134F1C98}"/>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0EE5E0E9-B36C-4EBE-B5C8-F51D9D8952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BB2F25D6-C297-4E91-B6E0-087F973028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2BCFA967-5A11-41F2-84B7-85E1469522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104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BD91B-3EAA-43B5-A5F6-79855140BB5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12D51041-879A-41EA-BD27-E03FEC5C2A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6A959E20-931F-442B-82F6-AECADD6C7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D303F629-9394-447A-BDF8-63BB5993BE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857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1779572-3FF4-40F7-8B92-C348CB2F95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BFA3AA79-AC37-4967-9C7D-51ED84F2AB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3FAA07D3-238A-49E1-9195-CA0C7A8C60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488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E923A7-01D8-4E0B-9FF4-9CC1EFD334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9F7DD30-BF20-46A3-B5F6-E66552D8C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F5B87984-58F5-4BCA-B6D8-3D5DF4948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79328628-016C-4724-BBB5-526560128B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4285B146-621F-4AEA-B43A-1033D163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4197573E-B5DE-42B0-8BA5-956F77061B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2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9FF0E0-26EC-4081-9976-1DA7A031416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E8CFA5D2-D618-4FCD-A22A-FF9086BD588A}"/>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C2CEE079-0AA0-4B45-9E0D-976F863508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CD09A8BB-763C-46B3-BA52-58CDD2175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59DE428D-0F4B-461E-85A2-C2080FBD2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17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18B682-DDCE-4138-BC61-82C1FE27EAD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1AA8DEC5-DBAE-4A53-AA31-08C54FB988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D365E358-5166-4BA2-98F9-219C04F11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292F9D8-B30B-47D1-8151-35AA67F85C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1FFB3C6F-8284-4E6A-B107-E6F0B19B87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D44E0E83-6569-4F68-8927-6E41A0D51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643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FA6C53-374E-4DA6-9BDC-E390351F768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016E57D-CECF-46E6-8BEE-9C6E1FE9044C}"/>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3844672-2686-4B65-A018-832112DFE6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2B8FCBAC-722A-43F8-9029-46DFE8B638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C22467B-9A6A-4A6E-9064-FB1050B0EF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460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C782723-B842-4965-B087-321DCFF0350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FDB487C0-D712-46F5-9966-FAA33E4CA445}"/>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BBA4C1A-94B4-463B-85C4-CED196D70F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2F21144A-7C2E-4825-87D1-7F9229FFC1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78E4F102-1B31-4755-874C-2B5AB30E85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995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9BE5BF-076B-4B4C-800D-367FC9944C6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15A649BA-0E1A-4733-9A30-C70FE0FEC5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D9848884-FB8F-4D64-ACD0-4C8D7EF034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3DCD488C-D12D-437D-8276-A3E1A34955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E5E0FA52-63F4-468C-A106-E453403989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73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9FF0E0-26EC-4081-9976-1DA7A031416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E8CFA5D2-D618-4FCD-A22A-FF9086BD588A}"/>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C2CEE079-0AA0-4B45-9E0D-976F863508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CD09A8BB-763C-46B3-BA52-58CDD2175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59DE428D-0F4B-461E-85A2-C2080FBD2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265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CC5246-9737-448C-AFEA-B7535FDD898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16198C6-6831-4C51-A4DD-6CA1257A70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6BB0D085-5803-4B96-B60B-FABAB683EF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FC894B8-1E40-408E-96F6-D8DC2881F1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DAA4352-6CDC-4456-8B7F-A6B721673D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100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344649-E736-4C97-B317-77C2F25FC24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5EE336E0-E078-4BED-8B8E-BBF3C86BFDC9}"/>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94993C17-7740-4D93-B4B2-7B7D9159700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B44025F9-382E-4A81-AB0F-5215DE987B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1D87363B-E001-418C-BB42-16D77FDD1C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7AEC1224-8884-4459-99C4-BCC06E8BB9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106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AE18E-A040-44D9-A61E-30DECE90B65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AE0BCD83-DE2C-42FA-B83D-0E85D24B6D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B2E52671-0FB1-4B7F-82A2-B0888924056A}"/>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8E123A4C-8ABD-4A1C-BD71-2F0FB79754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435D438E-50C8-4F9D-B8AA-6E85134F1C98}"/>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0EE5E0E9-B36C-4EBE-B5C8-F51D9D8952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BB2F25D6-C297-4E91-B6E0-087F973028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2BCFA967-5A11-41F2-84B7-85E1469522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076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BD91B-3EAA-43B5-A5F6-79855140BB5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12D51041-879A-41EA-BD27-E03FEC5C2A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6A959E20-931F-442B-82F6-AECADD6C7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D303F629-9394-447A-BDF8-63BB5993BE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91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1779572-3FF4-40F7-8B92-C348CB2F95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BFA3AA79-AC37-4967-9C7D-51ED84F2AB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3FAA07D3-238A-49E1-9195-CA0C7A8C60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71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CC5246-9737-448C-AFEA-B7535FDD898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16198C6-6831-4C51-A4DD-6CA1257A70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6BB0D085-5803-4B96-B60B-FABAB683EF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FC894B8-1E40-408E-96F6-D8DC2881F1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DAA4352-6CDC-4456-8B7F-A6B721673D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308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E923A7-01D8-4E0B-9FF4-9CC1EFD334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9F7DD30-BF20-46A3-B5F6-E66552D8C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F5B87984-58F5-4BCA-B6D8-3D5DF4948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79328628-016C-4724-BBB5-526560128B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4285B146-621F-4AEA-B43A-1033D163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4197573E-B5DE-42B0-8BA5-956F77061B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484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18B682-DDCE-4138-BC61-82C1FE27EAD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1AA8DEC5-DBAE-4A53-AA31-08C54FB988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D365E358-5166-4BA2-98F9-219C04F11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292F9D8-B30B-47D1-8151-35AA67F85C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1FFB3C6F-8284-4E6A-B107-E6F0B19B87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D44E0E83-6569-4F68-8927-6E41A0D51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343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FA6C53-374E-4DA6-9BDC-E390351F768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016E57D-CECF-46E6-8BEE-9C6E1FE9044C}"/>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3844672-2686-4B65-A018-832112DFE6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2B8FCBAC-722A-43F8-9029-46DFE8B638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C22467B-9A6A-4A6E-9064-FB1050B0EF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187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C782723-B842-4965-B087-321DCFF0350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FDB487C0-D712-46F5-9966-FAA33E4CA445}"/>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BBA4C1A-94B4-463B-85C4-CED196D70F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2F21144A-7C2E-4825-87D1-7F9229FFC1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78E4F102-1B31-4755-874C-2B5AB30E85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46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344649-E736-4C97-B317-77C2F25FC24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5EE336E0-E078-4BED-8B8E-BBF3C86BFDC9}"/>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94993C17-7740-4D93-B4B2-7B7D9159700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B44025F9-382E-4A81-AB0F-5215DE987B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1D87363B-E001-418C-BB42-16D77FDD1C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7AEC1224-8884-4459-99C4-BCC06E8BB9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927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AE18E-A040-44D9-A61E-30DECE90B65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AE0BCD83-DE2C-42FA-B83D-0E85D24B6D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B2E52671-0FB1-4B7F-82A2-B0888924056A}"/>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8E123A4C-8ABD-4A1C-BD71-2F0FB79754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435D438E-50C8-4F9D-B8AA-6E85134F1C98}"/>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0EE5E0E9-B36C-4EBE-B5C8-F51D9D8952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BB2F25D6-C297-4E91-B6E0-087F973028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2BCFA967-5A11-41F2-84B7-85E1469522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702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BD91B-3EAA-43B5-A5F6-79855140BB5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12D51041-879A-41EA-BD27-E03FEC5C2A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6A959E20-931F-442B-82F6-AECADD6C7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D303F629-9394-447A-BDF8-63BB5993BE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155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1779572-3FF4-40F7-8B92-C348CB2F95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BFA3AA79-AC37-4967-9C7D-51ED84F2AB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3FAA07D3-238A-49E1-9195-CA0C7A8C60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06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E923A7-01D8-4E0B-9FF4-9CC1EFD334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9F7DD30-BF20-46A3-B5F6-E66552D8C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F5B87984-58F5-4BCA-B6D8-3D5DF4948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79328628-016C-4724-BBB5-526560128B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4285B146-621F-4AEA-B43A-1033D163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4197573E-B5DE-42B0-8BA5-956F77061B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852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18B682-DDCE-4138-BC61-82C1FE27EAD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1AA8DEC5-DBAE-4A53-AA31-08C54FB988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D365E358-5166-4BA2-98F9-219C04F11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292F9D8-B30B-47D1-8151-35AA67F85C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1FFB3C6F-8284-4E6A-B107-E6F0B19B87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D44E0E83-6569-4F68-8927-6E41A0D51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051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93B037-555F-4163-93D9-21959C9C03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856B9E6-CFA1-4B84-B119-2F24C8575E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147209E-6339-4D0D-818F-F8A00F4AA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49E1F967-A4F1-4BD8-A32C-1B0CBB8524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B487E77-E6BA-49BF-8B52-81DE5DE01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99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93B037-555F-4163-93D9-21959C9C03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856B9E6-CFA1-4B84-B119-2F24C8575E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147209E-6339-4D0D-818F-F8A00F4AA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49E1F967-A4F1-4BD8-A32C-1B0CBB8524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B487E77-E6BA-49BF-8B52-81DE5DE01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3225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93B037-555F-4163-93D9-21959C9C03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856B9E6-CFA1-4B84-B119-2F24C8575E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147209E-6339-4D0D-818F-F8A00F4AA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5A0986-B9A5-476E-9D9D-D79632D6A974}" type="datetimeFigureOut">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13/08/2019</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49E1F967-A4F1-4BD8-A32C-1B0CBB8524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B487E77-E6BA-49BF-8B52-81DE5DE01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6D88C8-4377-4532-AA98-6A6C69F3CB56}"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9323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png"/><Relationship Id="rId7" Type="http://schemas.openxmlformats.org/officeDocument/2006/relationships/image" Target="../media/image19.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jpeg"/><Relationship Id="rId7" Type="http://schemas.openxmlformats.org/officeDocument/2006/relationships/image" Target="../media/image26.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chart" Target="../charts/chart3.xml"/><Relationship Id="rId4" Type="http://schemas.openxmlformats.org/officeDocument/2006/relationships/image" Target="../media/image1.png"/><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slide" Target="slide4.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slide" Target="slide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ANEXOS/3.%20OR_15_2012%20POLITICAS%20TERRITORIALES%20REGIONALES.pdf"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18.xml"/><Relationship Id="rId5" Type="http://schemas.openxmlformats.org/officeDocument/2006/relationships/slide" Target="slide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6.xml"/><Relationship Id="rId7" Type="http://schemas.openxmlformats.org/officeDocument/2006/relationships/image" Target="../media/image2.jpeg"/><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19.xml"/><Relationship Id="rId4" Type="http://schemas.openxmlformats.org/officeDocument/2006/relationships/slide" Target="slide1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image" Target="../media/image2.jpe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7.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9.em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png"/><Relationship Id="rId7" Type="http://schemas.openxmlformats.org/officeDocument/2006/relationships/image" Target="../media/image13.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6654"/>
        </a:solidFill>
        <a:effectLst/>
      </p:bgPr>
    </p:bg>
    <p:spTree>
      <p:nvGrpSpPr>
        <p:cNvPr id="1" name=""/>
        <p:cNvGrpSpPr/>
        <p:nvPr/>
      </p:nvGrpSpPr>
      <p:grpSpPr>
        <a:xfrm>
          <a:off x="0" y="0"/>
          <a:ext cx="0" cy="0"/>
          <a:chOff x="0" y="0"/>
          <a:chExt cx="0" cy="0"/>
        </a:xfrm>
      </p:grpSpPr>
      <p:sp>
        <p:nvSpPr>
          <p:cNvPr id="9" name="Triángulo rectángulo 8">
            <a:extLst>
              <a:ext uri="{FF2B5EF4-FFF2-40B4-BE49-F238E27FC236}">
                <a16:creationId xmlns:a16="http://schemas.microsoft.com/office/drawing/2014/main" id="{285AFB1F-C513-4958-A0D4-E752043E207A}"/>
              </a:ext>
            </a:extLst>
          </p:cNvPr>
          <p:cNvSpPr/>
          <p:nvPr/>
        </p:nvSpPr>
        <p:spPr>
          <a:xfrm rot="10800000">
            <a:off x="2486024" y="0"/>
            <a:ext cx="9705975" cy="5219700"/>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4187FC9B-BB40-4B61-AC49-E25961ABB53B}"/>
              </a:ext>
            </a:extLst>
          </p:cNvPr>
          <p:cNvPicPr>
            <a:picLocks noChangeAspect="1"/>
          </p:cNvPicPr>
          <p:nvPr/>
        </p:nvPicPr>
        <p:blipFill>
          <a:blip r:embed="rId2"/>
          <a:stretch>
            <a:fillRect/>
          </a:stretch>
        </p:blipFill>
        <p:spPr>
          <a:xfrm>
            <a:off x="8793071" y="492917"/>
            <a:ext cx="2906588" cy="2290764"/>
          </a:xfrm>
          <a:prstGeom prst="rect">
            <a:avLst/>
          </a:prstGeom>
        </p:spPr>
      </p:pic>
      <p:sp>
        <p:nvSpPr>
          <p:cNvPr id="11" name="CuadroTexto 10">
            <a:extLst>
              <a:ext uri="{FF2B5EF4-FFF2-40B4-BE49-F238E27FC236}">
                <a16:creationId xmlns:a16="http://schemas.microsoft.com/office/drawing/2014/main" id="{C69E2071-974D-4E39-897F-B7C0506CA505}"/>
              </a:ext>
            </a:extLst>
          </p:cNvPr>
          <p:cNvSpPr txBox="1"/>
          <p:nvPr/>
        </p:nvSpPr>
        <p:spPr>
          <a:xfrm>
            <a:off x="66675" y="3518843"/>
            <a:ext cx="923445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3000" b="1" i="0" u="none" strike="noStrike" kern="1200" cap="none" spc="0" normalizeH="0" baseline="0" noProof="0" dirty="0" smtClean="0">
                <a:ln>
                  <a:noFill/>
                </a:ln>
                <a:solidFill>
                  <a:prstClr val="white"/>
                </a:solidFill>
                <a:effectLst/>
                <a:uLnTx/>
                <a:uFillTx/>
                <a:latin typeface="Calibri" panose="020F0502020204030204"/>
                <a:ea typeface="+mn-ea"/>
                <a:cs typeface="+mn-cs"/>
              </a:rPr>
              <a:t>USO Y APLICACIÓN DE LA ZONIFICACIÓN ECOLÓGICA ECONÓMICA Y SUS INSTRUMENTOS DE PLANIFICACIÓN TERRITORIAL</a:t>
            </a:r>
            <a:endParaRPr kumimoji="0" lang="es-PE" sz="3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Conector recto 4">
            <a:extLst>
              <a:ext uri="{FF2B5EF4-FFF2-40B4-BE49-F238E27FC236}">
                <a16:creationId xmlns:a16="http://schemas.microsoft.com/office/drawing/2014/main" id="{84A2CBB0-49B3-42A3-B419-552A46E745B0}"/>
              </a:ext>
            </a:extLst>
          </p:cNvPr>
          <p:cNvCxnSpPr>
            <a:cxnSpLocks/>
          </p:cNvCxnSpPr>
          <p:nvPr/>
        </p:nvCxnSpPr>
        <p:spPr>
          <a:xfrm>
            <a:off x="419100" y="4907426"/>
            <a:ext cx="9344025" cy="7474"/>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C69E2071-974D-4E39-897F-B7C0506CA505}"/>
              </a:ext>
            </a:extLst>
          </p:cNvPr>
          <p:cNvSpPr txBox="1"/>
          <p:nvPr/>
        </p:nvSpPr>
        <p:spPr>
          <a:xfrm>
            <a:off x="1181100" y="4994682"/>
            <a:ext cx="77057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i="1" u="none" strike="noStrike" kern="1200" cap="none" spc="0" normalizeH="0" baseline="0" noProof="0" dirty="0" smtClean="0">
                <a:ln>
                  <a:noFill/>
                </a:ln>
                <a:solidFill>
                  <a:prstClr val="white"/>
                </a:solidFill>
                <a:effectLst/>
                <a:uLnTx/>
                <a:uFillTx/>
                <a:latin typeface="Calibri" panose="020F0502020204030204"/>
                <a:ea typeface="+mn-ea"/>
                <a:cs typeface="+mn-cs"/>
              </a:rPr>
              <a:t>APUNTAR A UNA MISMA DIRECCIÓN</a:t>
            </a:r>
            <a:endParaRPr kumimoji="0" lang="es-PE" sz="280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391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3870"/>
            <a:ext cx="4147351" cy="5864130"/>
          </a:xfrm>
          <a:prstGeom prst="rect">
            <a:avLst/>
          </a:prstGeom>
        </p:spPr>
      </p:pic>
      <p:pic>
        <p:nvPicPr>
          <p:cNvPr id="6" name="Imagen 5"/>
          <p:cNvPicPr>
            <a:picLocks noChangeAspect="1"/>
          </p:cNvPicPr>
          <p:nvPr/>
        </p:nvPicPr>
        <p:blipFill>
          <a:blip r:embed="rId5"/>
          <a:stretch>
            <a:fillRect/>
          </a:stretch>
        </p:blipFill>
        <p:spPr>
          <a:xfrm>
            <a:off x="6790297" y="4515202"/>
            <a:ext cx="1814613" cy="2342798"/>
          </a:xfrm>
          <a:prstGeom prst="rect">
            <a:avLst/>
          </a:prstGeom>
        </p:spPr>
      </p:pic>
      <p:pic>
        <p:nvPicPr>
          <p:cNvPr id="8" name="Imagen 7"/>
          <p:cNvPicPr>
            <a:picLocks noChangeAspect="1"/>
          </p:cNvPicPr>
          <p:nvPr/>
        </p:nvPicPr>
        <p:blipFill>
          <a:blip r:embed="rId6"/>
          <a:stretch>
            <a:fillRect/>
          </a:stretch>
        </p:blipFill>
        <p:spPr>
          <a:xfrm>
            <a:off x="4137318" y="1013382"/>
            <a:ext cx="2455070" cy="3434209"/>
          </a:xfrm>
          <a:prstGeom prst="rect">
            <a:avLst/>
          </a:prstGeom>
        </p:spPr>
      </p:pic>
      <p:pic>
        <p:nvPicPr>
          <p:cNvPr id="10" name="Imagen 9"/>
          <p:cNvPicPr>
            <a:picLocks noChangeAspect="1"/>
          </p:cNvPicPr>
          <p:nvPr/>
        </p:nvPicPr>
        <p:blipFill>
          <a:blip r:embed="rId7"/>
          <a:stretch>
            <a:fillRect/>
          </a:stretch>
        </p:blipFill>
        <p:spPr>
          <a:xfrm>
            <a:off x="8690951" y="3325138"/>
            <a:ext cx="1548107" cy="3503989"/>
          </a:xfrm>
          <a:prstGeom prst="rect">
            <a:avLst/>
          </a:prstGeom>
        </p:spPr>
      </p:pic>
      <p:pic>
        <p:nvPicPr>
          <p:cNvPr id="12" name="Imagen 11"/>
          <p:cNvPicPr>
            <a:picLocks noChangeAspect="1"/>
          </p:cNvPicPr>
          <p:nvPr/>
        </p:nvPicPr>
        <p:blipFill>
          <a:blip r:embed="rId8"/>
          <a:stretch>
            <a:fillRect/>
          </a:stretch>
        </p:blipFill>
        <p:spPr>
          <a:xfrm>
            <a:off x="6641956" y="1003626"/>
            <a:ext cx="1968822" cy="3443966"/>
          </a:xfrm>
          <a:prstGeom prst="rect">
            <a:avLst/>
          </a:prstGeom>
        </p:spPr>
      </p:pic>
      <p:pic>
        <p:nvPicPr>
          <p:cNvPr id="16" name="Imagen 15"/>
          <p:cNvPicPr>
            <a:picLocks noChangeAspect="1"/>
          </p:cNvPicPr>
          <p:nvPr/>
        </p:nvPicPr>
        <p:blipFill>
          <a:blip r:embed="rId9"/>
          <a:stretch>
            <a:fillRect/>
          </a:stretch>
        </p:blipFill>
        <p:spPr>
          <a:xfrm>
            <a:off x="4147351" y="4497859"/>
            <a:ext cx="2567023" cy="2342798"/>
          </a:xfrm>
          <a:prstGeom prst="rect">
            <a:avLst/>
          </a:prstGeom>
        </p:spPr>
      </p:pic>
      <p:pic>
        <p:nvPicPr>
          <p:cNvPr id="18" name="Imagen 17"/>
          <p:cNvPicPr>
            <a:picLocks noChangeAspect="1"/>
          </p:cNvPicPr>
          <p:nvPr/>
        </p:nvPicPr>
        <p:blipFill>
          <a:blip r:embed="rId10"/>
          <a:stretch>
            <a:fillRect/>
          </a:stretch>
        </p:blipFill>
        <p:spPr>
          <a:xfrm>
            <a:off x="8701071" y="993871"/>
            <a:ext cx="2271054" cy="2280998"/>
          </a:xfrm>
          <a:prstGeom prst="rect">
            <a:avLst/>
          </a:prstGeom>
        </p:spPr>
      </p:pic>
      <p:sp>
        <p:nvSpPr>
          <p:cNvPr id="23" name="CuadroTexto 22"/>
          <p:cNvSpPr txBox="1"/>
          <p:nvPr/>
        </p:nvSpPr>
        <p:spPr>
          <a:xfrm>
            <a:off x="1694576" y="258296"/>
            <a:ext cx="10038189" cy="523220"/>
          </a:xfrm>
          <a:prstGeom prst="rect">
            <a:avLst/>
          </a:prstGeom>
          <a:solidFill>
            <a:srgbClr val="036654"/>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s-PE" sz="28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USOS ASUMIDOS Y OTORGADOS POR EL ESTADO</a:t>
            </a:r>
          </a:p>
        </p:txBody>
      </p:sp>
    </p:spTree>
    <p:extLst>
      <p:ext uri="{BB962C8B-B14F-4D97-AF65-F5344CB8AC3E}">
        <p14:creationId xmlns:p14="http://schemas.microsoft.com/office/powerpoint/2010/main" val="3771872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60294" t="16471" r="8555" b="5691"/>
          <a:stretch/>
        </p:blipFill>
        <p:spPr>
          <a:xfrm>
            <a:off x="1474888" y="1013382"/>
            <a:ext cx="8258771" cy="5803977"/>
          </a:xfrm>
          <a:prstGeom prst="rect">
            <a:avLst/>
          </a:prstGeom>
        </p:spPr>
      </p:pic>
      <p:pic>
        <p:nvPicPr>
          <p:cNvPr id="6"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31DB27EF-C89A-4403-BEA7-AE043744785B}"/>
              </a:ext>
            </a:extLst>
          </p:cNvPr>
          <p:cNvSpPr txBox="1"/>
          <p:nvPr/>
        </p:nvSpPr>
        <p:spPr>
          <a:xfrm>
            <a:off x="2226933" y="162914"/>
            <a:ext cx="91426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ORDENAMIENTO TERRITORIAL</a:t>
            </a:r>
            <a:endParaRPr kumimoji="0" lang="es-E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8" name="Conector recto 7">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10" name="Imagen 9">
              <a:extLst>
                <a:ext uri="{FF2B5EF4-FFF2-40B4-BE49-F238E27FC236}">
                  <a16:creationId xmlns:a16="http://schemas.microsoft.com/office/drawing/2014/main" id="{3CA6885B-1CA0-41B6-AD0D-0C9F72DDD488}"/>
                </a:ext>
              </a:extLst>
            </p:cNvPr>
            <p:cNvPicPr>
              <a:picLocks noChangeAspect="1"/>
            </p:cNvPicPr>
            <p:nvPr/>
          </p:nvPicPr>
          <p:blipFill rotWithShape="1">
            <a:blip r:embed="rId4"/>
            <a:srcRect l="25323" t="93814" r="27498" b="217"/>
            <a:stretch/>
          </p:blipFill>
          <p:spPr>
            <a:xfrm>
              <a:off x="9820275" y="6305885"/>
              <a:ext cx="1798729" cy="179376"/>
            </a:xfrm>
            <a:prstGeom prst="rect">
              <a:avLst/>
            </a:prstGeom>
          </p:spPr>
        </p:pic>
        <p:pic>
          <p:nvPicPr>
            <p:cNvPr id="11" name="Imagen 10">
              <a:extLst>
                <a:ext uri="{FF2B5EF4-FFF2-40B4-BE49-F238E27FC236}">
                  <a16:creationId xmlns:a16="http://schemas.microsoft.com/office/drawing/2014/main" id="{1000E4C3-0BB9-4AD7-BA3C-9E5D76C338E1}"/>
                </a:ext>
              </a:extLst>
            </p:cNvPr>
            <p:cNvPicPr>
              <a:picLocks noChangeAspect="1"/>
            </p:cNvPicPr>
            <p:nvPr/>
          </p:nvPicPr>
          <p:blipFill rotWithShape="1">
            <a:blip r:embed="rId4"/>
            <a:srcRect t="76644" b="16696"/>
            <a:stretch/>
          </p:blipFill>
          <p:spPr>
            <a:xfrm>
              <a:off x="9820275" y="6491017"/>
              <a:ext cx="1798729" cy="158284"/>
            </a:xfrm>
            <a:prstGeom prst="rect">
              <a:avLst/>
            </a:prstGeom>
          </p:spPr>
        </p:pic>
      </p:grpSp>
    </p:spTree>
    <p:extLst>
      <p:ext uri="{BB962C8B-B14F-4D97-AF65-F5344CB8AC3E}">
        <p14:creationId xmlns:p14="http://schemas.microsoft.com/office/powerpoint/2010/main" val="140712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6654"/>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4DF0CE9-2D6A-4069-8FBF-9DBCBC035F38}"/>
              </a:ext>
            </a:extLst>
          </p:cNvPr>
          <p:cNvSpPr txBox="1"/>
          <p:nvPr/>
        </p:nvSpPr>
        <p:spPr>
          <a:xfrm>
            <a:off x="3290793" y="3793283"/>
            <a:ext cx="543896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3600" b="0" i="0" u="none" strike="noStrike" kern="1200" cap="none" spc="0" normalizeH="0" baseline="0" noProof="0" dirty="0">
                <a:ln>
                  <a:noFill/>
                </a:ln>
                <a:solidFill>
                  <a:prstClr val="white"/>
                </a:solidFill>
                <a:effectLst/>
                <a:uLnTx/>
                <a:uFillTx/>
                <a:latin typeface="Calibri" panose="020F0502020204030204"/>
                <a:ea typeface="+mn-ea"/>
                <a:cs typeface="+mn-cs"/>
              </a:rPr>
              <a:t>GRACIAS POR SU ATENCIÓN</a:t>
            </a:r>
          </a:p>
        </p:txBody>
      </p:sp>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Conector recto 7">
            <a:extLst>
              <a:ext uri="{FF2B5EF4-FFF2-40B4-BE49-F238E27FC236}">
                <a16:creationId xmlns:a16="http://schemas.microsoft.com/office/drawing/2014/main" id="{84A2CBB0-49B3-42A3-B419-552A46E745B0}"/>
              </a:ext>
            </a:extLst>
          </p:cNvPr>
          <p:cNvCxnSpPr>
            <a:cxnSpLocks/>
          </p:cNvCxnSpPr>
          <p:nvPr/>
        </p:nvCxnSpPr>
        <p:spPr>
          <a:xfrm>
            <a:off x="419100" y="3429000"/>
            <a:ext cx="113538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958DD7F5-E730-4ADF-BD55-5DC3DDDA25FC}"/>
              </a:ext>
            </a:extLst>
          </p:cNvPr>
          <p:cNvPicPr>
            <a:picLocks noChangeAspect="1"/>
          </p:cNvPicPr>
          <p:nvPr/>
        </p:nvPicPr>
        <p:blipFill rotWithShape="1">
          <a:blip r:embed="rId2" cstate="print">
            <a:clrChange>
              <a:clrFrom>
                <a:srgbClr val="065947"/>
              </a:clrFrom>
              <a:clrTo>
                <a:srgbClr val="065947">
                  <a:alpha val="0"/>
                </a:srgbClr>
              </a:clrTo>
            </a:clrChange>
            <a:extLst>
              <a:ext uri="{28A0092B-C50C-407E-A947-70E740481C1C}">
                <a14:useLocalDpi xmlns:a14="http://schemas.microsoft.com/office/drawing/2010/main" val="0"/>
              </a:ext>
            </a:extLst>
          </a:blip>
          <a:srcRect l="31719" t="25417" r="32031" b="55312"/>
          <a:stretch/>
        </p:blipFill>
        <p:spPr>
          <a:xfrm>
            <a:off x="3294998" y="1753768"/>
            <a:ext cx="5602004" cy="1675232"/>
          </a:xfrm>
          <a:prstGeom prst="rect">
            <a:avLst/>
          </a:prstGeom>
        </p:spPr>
      </p:pic>
      <p:pic>
        <p:nvPicPr>
          <p:cNvPr id="15" name="Imagen 14">
            <a:extLst>
              <a:ext uri="{FF2B5EF4-FFF2-40B4-BE49-F238E27FC236}">
                <a16:creationId xmlns:a16="http://schemas.microsoft.com/office/drawing/2014/main" id="{A14944BF-A2EF-4529-89A2-86E085657D5B}"/>
              </a:ext>
            </a:extLst>
          </p:cNvPr>
          <p:cNvPicPr>
            <a:picLocks noChangeAspect="1"/>
          </p:cNvPicPr>
          <p:nvPr/>
        </p:nvPicPr>
        <p:blipFill rotWithShape="1">
          <a:blip r:embed="rId2" cstate="print">
            <a:clrChange>
              <a:clrFrom>
                <a:srgbClr val="065947"/>
              </a:clrFrom>
              <a:clrTo>
                <a:srgbClr val="065947">
                  <a:alpha val="0"/>
                </a:srgbClr>
              </a:clrTo>
            </a:clrChange>
            <a:extLst>
              <a:ext uri="{28A0092B-C50C-407E-A947-70E740481C1C}">
                <a14:useLocalDpi xmlns:a14="http://schemas.microsoft.com/office/drawing/2010/main" val="0"/>
              </a:ext>
            </a:extLst>
          </a:blip>
          <a:srcRect l="60534" t="72776" r="23758" b="21582"/>
          <a:stretch/>
        </p:blipFill>
        <p:spPr>
          <a:xfrm>
            <a:off x="9610073" y="6305551"/>
            <a:ext cx="2581927" cy="521598"/>
          </a:xfrm>
          <a:prstGeom prst="rect">
            <a:avLst/>
          </a:prstGeom>
        </p:spPr>
      </p:pic>
    </p:spTree>
    <p:extLst>
      <p:ext uri="{BB962C8B-B14F-4D97-AF65-F5344CB8AC3E}">
        <p14:creationId xmlns:p14="http://schemas.microsoft.com/office/powerpoint/2010/main" val="3189992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252820"/>
            <a:ext cx="91426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F2204D2A-EB64-4F60-8EE8-EC2F46481F39}"/>
              </a:ext>
            </a:extLst>
          </p:cNvPr>
          <p:cNvSpPr/>
          <p:nvPr/>
        </p:nvSpPr>
        <p:spPr>
          <a:xfrm>
            <a:off x="342900" y="1279557"/>
            <a:ext cx="11525250" cy="5203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sp>
        <p:nvSpPr>
          <p:cNvPr id="2" name="CuadroTexto 1"/>
          <p:cNvSpPr txBox="1"/>
          <p:nvPr/>
        </p:nvSpPr>
        <p:spPr>
          <a:xfrm>
            <a:off x="600075" y="2057400"/>
            <a:ext cx="11020425" cy="1569660"/>
          </a:xfrm>
          <a:prstGeom prst="rect">
            <a:avLst/>
          </a:prstGeom>
          <a:noFill/>
        </p:spPr>
        <p:txBody>
          <a:bodyPr wrap="square" rtlCol="0">
            <a:spAutoFit/>
          </a:bodyPr>
          <a:lstStyle/>
          <a:p>
            <a:pPr algn="just"/>
            <a:r>
              <a:rPr lang="es-ES" sz="2400" kern="0" dirty="0" smtClean="0">
                <a:solidFill>
                  <a:prstClr val="black"/>
                </a:solidFill>
                <a:latin typeface="Century Schoolbook"/>
              </a:rPr>
              <a:t>Es </a:t>
            </a:r>
            <a:r>
              <a:rPr lang="es-ES" sz="2400" kern="0" dirty="0">
                <a:solidFill>
                  <a:prstClr val="black"/>
                </a:solidFill>
                <a:latin typeface="Century Schoolbook"/>
              </a:rPr>
              <a:t>un proceso dinámico y flexible para la identificación de diferentes alternativas de uso sostenible de un territorio, basado en la evaluación de sus potencialidades y limitaciones con criterio físicos, biológicos, sociales, económicos y culturales</a:t>
            </a:r>
            <a:r>
              <a:rPr lang="es-ES" sz="2400" kern="0" dirty="0" smtClean="0">
                <a:solidFill>
                  <a:prstClr val="black"/>
                </a:solidFill>
                <a:latin typeface="Century Schoolbook"/>
              </a:rPr>
              <a:t>.</a:t>
            </a:r>
            <a:endParaRPr lang="es-PE" sz="2400" dirty="0"/>
          </a:p>
        </p:txBody>
      </p:sp>
      <p:sp>
        <p:nvSpPr>
          <p:cNvPr id="20" name="CuadroTexto 19"/>
          <p:cNvSpPr txBox="1"/>
          <p:nvPr/>
        </p:nvSpPr>
        <p:spPr>
          <a:xfrm>
            <a:off x="600075" y="1438275"/>
            <a:ext cx="11020425" cy="461665"/>
          </a:xfrm>
          <a:prstGeom prst="rect">
            <a:avLst/>
          </a:prstGeom>
          <a:solidFill>
            <a:srgbClr val="036654"/>
          </a:solidFill>
        </p:spPr>
        <p:txBody>
          <a:bodyPr wrap="square" rtlCol="0">
            <a:spAutoFit/>
          </a:bodyPr>
          <a:lstStyle/>
          <a:p>
            <a:pPr algn="ctr"/>
            <a:r>
              <a:rPr lang="es-ES" sz="2400" b="1" kern="0" dirty="0" smtClean="0">
                <a:solidFill>
                  <a:schemeClr val="bg1"/>
                </a:solidFill>
                <a:latin typeface="Century Schoolbook"/>
              </a:rPr>
              <a:t>¿QUÉ ES LA ZEE?</a:t>
            </a:r>
            <a:endParaRPr lang="es-PE" sz="2400" dirty="0"/>
          </a:p>
        </p:txBody>
      </p:sp>
      <p:sp>
        <p:nvSpPr>
          <p:cNvPr id="21" name="CuadroTexto 20"/>
          <p:cNvSpPr txBox="1"/>
          <p:nvPr/>
        </p:nvSpPr>
        <p:spPr>
          <a:xfrm>
            <a:off x="600075" y="3990975"/>
            <a:ext cx="11020425" cy="461665"/>
          </a:xfrm>
          <a:prstGeom prst="rect">
            <a:avLst/>
          </a:prstGeom>
          <a:solidFill>
            <a:srgbClr val="036654"/>
          </a:solidFill>
        </p:spPr>
        <p:txBody>
          <a:bodyPr wrap="square" rtlCol="0">
            <a:spAutoFit/>
          </a:bodyPr>
          <a:lstStyle/>
          <a:p>
            <a:pPr algn="ctr"/>
            <a:r>
              <a:rPr lang="es-ES" sz="2400" b="1" kern="0" dirty="0" smtClean="0">
                <a:solidFill>
                  <a:schemeClr val="bg1"/>
                </a:solidFill>
                <a:latin typeface="Century Schoolbook"/>
              </a:rPr>
              <a:t>¿PARA QUÉ SE HACE?</a:t>
            </a:r>
            <a:endParaRPr lang="es-PE" sz="2400" dirty="0"/>
          </a:p>
        </p:txBody>
      </p:sp>
      <p:sp>
        <p:nvSpPr>
          <p:cNvPr id="22" name="CuadroTexto 21"/>
          <p:cNvSpPr txBox="1"/>
          <p:nvPr/>
        </p:nvSpPr>
        <p:spPr>
          <a:xfrm>
            <a:off x="600075" y="4714875"/>
            <a:ext cx="11020425" cy="1200329"/>
          </a:xfrm>
          <a:prstGeom prst="rect">
            <a:avLst/>
          </a:prstGeom>
          <a:noFill/>
        </p:spPr>
        <p:txBody>
          <a:bodyPr wrap="square" rtlCol="0">
            <a:spAutoFit/>
          </a:bodyPr>
          <a:lstStyle/>
          <a:p>
            <a:pPr algn="just"/>
            <a:r>
              <a:rPr lang="es-ES" sz="2400" kern="0" dirty="0" smtClean="0">
                <a:solidFill>
                  <a:schemeClr val="tx1">
                    <a:lumMod val="95000"/>
                    <a:lumOff val="5000"/>
                  </a:schemeClr>
                </a:solidFill>
                <a:latin typeface="Century Schoolbook"/>
              </a:rPr>
              <a:t>Para evaluar las </a:t>
            </a:r>
            <a:r>
              <a:rPr lang="es-ES" sz="2400" b="1" u="sng" kern="0" dirty="0" smtClean="0">
                <a:solidFill>
                  <a:schemeClr val="tx1">
                    <a:lumMod val="95000"/>
                    <a:lumOff val="5000"/>
                  </a:schemeClr>
                </a:solidFill>
                <a:latin typeface="Century Schoolbook"/>
              </a:rPr>
              <a:t>potencialidades y limitaciones del territorio</a:t>
            </a:r>
            <a:r>
              <a:rPr lang="es-ES" sz="2400" kern="0" dirty="0" smtClean="0">
                <a:solidFill>
                  <a:schemeClr val="tx1">
                    <a:lumMod val="95000"/>
                    <a:lumOff val="5000"/>
                  </a:schemeClr>
                </a:solidFill>
                <a:latin typeface="Century Schoolbook"/>
              </a:rPr>
              <a:t>, se convierte en un instrumento técnico y orientador del uso sostenible de un territorio y de sus recursos naturales.</a:t>
            </a:r>
            <a:endParaRPr lang="es-PE" sz="2400" dirty="0"/>
          </a:p>
        </p:txBody>
      </p:sp>
    </p:spTree>
    <p:extLst>
      <p:ext uri="{BB962C8B-B14F-4D97-AF65-F5344CB8AC3E}">
        <p14:creationId xmlns:p14="http://schemas.microsoft.com/office/powerpoint/2010/main" val="3997257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F2204D2A-EB64-4F60-8EE8-EC2F46481F39}"/>
              </a:ext>
            </a:extLst>
          </p:cNvPr>
          <p:cNvSpPr/>
          <p:nvPr/>
        </p:nvSpPr>
        <p:spPr>
          <a:xfrm>
            <a:off x="342900" y="1279557"/>
            <a:ext cx="11525250" cy="5203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252820"/>
            <a:ext cx="91426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sp>
        <p:nvSpPr>
          <p:cNvPr id="6" name="CuadroTexto 5"/>
          <p:cNvSpPr txBox="1"/>
          <p:nvPr/>
        </p:nvSpPr>
        <p:spPr>
          <a:xfrm>
            <a:off x="8186872" y="1762125"/>
            <a:ext cx="3595554" cy="3139321"/>
          </a:xfrm>
          <a:prstGeom prst="rect">
            <a:avLst/>
          </a:prstGeom>
          <a:noFill/>
        </p:spPr>
        <p:txBody>
          <a:bodyPr wrap="square" rtlCol="0">
            <a:spAutoFit/>
          </a:bodyPr>
          <a:lstStyle/>
          <a:p>
            <a:pPr algn="ctr"/>
            <a:r>
              <a:rPr lang="es-ES" b="1" dirty="0" smtClean="0">
                <a:latin typeface="Century Gothic" panose="020B0502020202020204" pitchFamily="34" charset="0"/>
              </a:rPr>
              <a:t>A NIVEL REGIONAL la ZEE fue</a:t>
            </a:r>
          </a:p>
          <a:p>
            <a:pPr algn="ctr"/>
            <a:r>
              <a:rPr lang="es-ES" b="1" dirty="0" smtClean="0">
                <a:latin typeface="Century Gothic" panose="020B0502020202020204" pitchFamily="34" charset="0"/>
              </a:rPr>
              <a:t>aprobada con Ordenanza Regional </a:t>
            </a:r>
            <a:r>
              <a:rPr lang="es-PR" b="1" dirty="0" smtClean="0">
                <a:latin typeface="Century Gothic" panose="020B0502020202020204" pitchFamily="34" charset="0"/>
              </a:rPr>
              <a:t>Nº 012</a:t>
            </a:r>
            <a:r>
              <a:rPr lang="es-ES" b="1" dirty="0" smtClean="0">
                <a:latin typeface="Century Gothic" panose="020B0502020202020204" pitchFamily="34" charset="0"/>
              </a:rPr>
              <a:t>-2006-GRSM/CR</a:t>
            </a:r>
          </a:p>
          <a:p>
            <a:pPr algn="ctr"/>
            <a:endParaRPr lang="es-ES" b="1" dirty="0">
              <a:latin typeface="Century Gothic" panose="020B0502020202020204" pitchFamily="34" charset="0"/>
            </a:endParaRPr>
          </a:p>
          <a:p>
            <a:pPr algn="ctr"/>
            <a:r>
              <a:rPr lang="es-ES" b="1" dirty="0" smtClean="0">
                <a:latin typeface="Century Gothic" panose="020B0502020202020204" pitchFamily="34" charset="0"/>
              </a:rPr>
              <a:t>NOS PERMITIO IDENTIFICAR  QUE EL MAYOR POTENCIAL DEL DEPARTAMENTO ES PARA PROTECCIÓN Y CONSERVACIÓN</a:t>
            </a:r>
          </a:p>
          <a:p>
            <a:endParaRPr lang="es-PE" dirty="0">
              <a:latin typeface="Century Gothic" panose="020B0502020202020204" pitchFamily="34" charset="0"/>
            </a:endParaRPr>
          </a:p>
        </p:txBody>
      </p:sp>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777" t="1377" r="811" b="1387"/>
          <a:stretch/>
        </p:blipFill>
        <p:spPr>
          <a:xfrm>
            <a:off x="650548" y="1303288"/>
            <a:ext cx="7373953" cy="5154064"/>
          </a:xfrm>
          <a:prstGeom prst="rect">
            <a:avLst/>
          </a:prstGeom>
        </p:spPr>
      </p:pic>
    </p:spTree>
    <p:extLst>
      <p:ext uri="{BB962C8B-B14F-4D97-AF65-F5344CB8AC3E}">
        <p14:creationId xmlns:p14="http://schemas.microsoft.com/office/powerpoint/2010/main" val="1199912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F2204D2A-EB64-4F60-8EE8-EC2F46481F39}"/>
              </a:ext>
            </a:extLst>
          </p:cNvPr>
          <p:cNvSpPr/>
          <p:nvPr/>
        </p:nvSpPr>
        <p:spPr>
          <a:xfrm>
            <a:off x="342900" y="1279557"/>
            <a:ext cx="11525250" cy="5203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252820"/>
            <a:ext cx="91426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4"/>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4"/>
            <a:srcRect t="76644" b="16696"/>
            <a:stretch/>
          </p:blipFill>
          <p:spPr>
            <a:xfrm>
              <a:off x="9820275" y="6491017"/>
              <a:ext cx="1798729" cy="158284"/>
            </a:xfrm>
            <a:prstGeom prst="rect">
              <a:avLst/>
            </a:prstGeom>
          </p:spPr>
        </p:pic>
      </p:grpSp>
      <p:grpSp>
        <p:nvGrpSpPr>
          <p:cNvPr id="16" name="Grupo 15"/>
          <p:cNvGrpSpPr/>
          <p:nvPr/>
        </p:nvGrpSpPr>
        <p:grpSpPr>
          <a:xfrm>
            <a:off x="6800850" y="1395741"/>
            <a:ext cx="4381500" cy="4951281"/>
            <a:chOff x="4355976" y="1185600"/>
            <a:chExt cx="4788024" cy="5485742"/>
          </a:xfrm>
        </p:grpSpPr>
        <p:graphicFrame>
          <p:nvGraphicFramePr>
            <p:cNvPr id="17" name="Gráfico 16"/>
            <p:cNvGraphicFramePr>
              <a:graphicFrameLocks/>
            </p:cNvGraphicFramePr>
            <p:nvPr>
              <p:extLst>
                <p:ext uri="{D42A27DB-BD31-4B8C-83A1-F6EECF244321}">
                  <p14:modId xmlns:p14="http://schemas.microsoft.com/office/powerpoint/2010/main" val="3480143788"/>
                </p:ext>
              </p:extLst>
            </p:nvPr>
          </p:nvGraphicFramePr>
          <p:xfrm>
            <a:off x="4355976" y="1772816"/>
            <a:ext cx="4788024" cy="3199187"/>
          </p:xfrm>
          <a:graphic>
            <a:graphicData uri="http://schemas.openxmlformats.org/drawingml/2006/chart">
              <c:chart xmlns:c="http://schemas.openxmlformats.org/drawingml/2006/chart" xmlns:r="http://schemas.openxmlformats.org/officeDocument/2006/relationships" r:id="rId5"/>
            </a:graphicData>
          </a:graphic>
        </p:graphicFrame>
        <p:sp>
          <p:nvSpPr>
            <p:cNvPr id="18" name="CuadroTexto 1"/>
            <p:cNvSpPr txBox="1"/>
            <p:nvPr/>
          </p:nvSpPr>
          <p:spPr>
            <a:xfrm>
              <a:off x="4883426" y="2616435"/>
              <a:ext cx="936104"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200" b="1" dirty="0" smtClean="0">
                  <a:latin typeface="Maiandra GD" panose="020E0502030308020204" pitchFamily="34" charset="0"/>
                </a:rPr>
                <a:t>20,38 %</a:t>
              </a:r>
              <a:endParaRPr lang="es-ES" sz="1200" b="1" dirty="0">
                <a:latin typeface="Maiandra GD" panose="020E0502030308020204" pitchFamily="34" charset="0"/>
              </a:endParaRPr>
            </a:p>
          </p:txBody>
        </p:sp>
        <p:sp>
          <p:nvSpPr>
            <p:cNvPr id="19" name="CuadroTexto 1"/>
            <p:cNvSpPr txBox="1"/>
            <p:nvPr/>
          </p:nvSpPr>
          <p:spPr>
            <a:xfrm>
              <a:off x="7020272" y="2888940"/>
              <a:ext cx="1152128"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200" b="1" dirty="0" smtClean="0">
                  <a:latin typeface="Maiandra GD" panose="020E0502030308020204" pitchFamily="34" charset="0"/>
                </a:rPr>
                <a:t>64,60 %</a:t>
              </a:r>
              <a:endParaRPr lang="es-ES" sz="1200" b="1" dirty="0">
                <a:latin typeface="Maiandra GD" panose="020E0502030308020204" pitchFamily="34" charset="0"/>
              </a:endParaRPr>
            </a:p>
          </p:txBody>
        </p:sp>
        <p:sp>
          <p:nvSpPr>
            <p:cNvPr id="20" name="CuadroTexto 1"/>
            <p:cNvSpPr txBox="1"/>
            <p:nvPr/>
          </p:nvSpPr>
          <p:spPr>
            <a:xfrm>
              <a:off x="5750882" y="2067256"/>
              <a:ext cx="981358"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200" b="1" dirty="0" smtClean="0">
                  <a:latin typeface="Maiandra GD" panose="020E0502030308020204" pitchFamily="34" charset="0"/>
                </a:rPr>
                <a:t>14,87 %</a:t>
              </a:r>
              <a:endParaRPr lang="es-ES" sz="1200" b="1" dirty="0">
                <a:latin typeface="Maiandra GD" panose="020E0502030308020204" pitchFamily="34" charset="0"/>
              </a:endParaRPr>
            </a:p>
          </p:txBody>
        </p:sp>
        <p:sp>
          <p:nvSpPr>
            <p:cNvPr id="21" name="Llamada con línea 2 (sin borde) 20"/>
            <p:cNvSpPr/>
            <p:nvPr/>
          </p:nvSpPr>
          <p:spPr>
            <a:xfrm>
              <a:off x="7092280" y="1185600"/>
              <a:ext cx="792088" cy="648072"/>
            </a:xfrm>
            <a:prstGeom prst="callout2">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1"/>
            <p:cNvSpPr txBox="1"/>
            <p:nvPr/>
          </p:nvSpPr>
          <p:spPr>
            <a:xfrm>
              <a:off x="7020272" y="1191330"/>
              <a:ext cx="936104"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200" b="1" dirty="0" smtClean="0">
                  <a:latin typeface="Maiandra GD" panose="020E0502030308020204" pitchFamily="34" charset="0"/>
                </a:rPr>
                <a:t>0,15 %</a:t>
              </a:r>
              <a:endParaRPr lang="es-ES" sz="1200" b="1" dirty="0">
                <a:latin typeface="Maiandra GD" panose="020E0502030308020204" pitchFamily="34" charset="0"/>
              </a:endParaRPr>
            </a:p>
          </p:txBody>
        </p:sp>
        <p:graphicFrame>
          <p:nvGraphicFramePr>
            <p:cNvPr id="23" name="Objeto 22"/>
            <p:cNvGraphicFramePr>
              <a:graphicFrameLocks noChangeAspect="1"/>
            </p:cNvGraphicFramePr>
            <p:nvPr>
              <p:extLst>
                <p:ext uri="{D42A27DB-BD31-4B8C-83A1-F6EECF244321}">
                  <p14:modId xmlns:p14="http://schemas.microsoft.com/office/powerpoint/2010/main" val="2622314510"/>
                </p:ext>
              </p:extLst>
            </p:nvPr>
          </p:nvGraphicFramePr>
          <p:xfrm>
            <a:off x="4572000" y="4841423"/>
            <a:ext cx="4320480" cy="1829919"/>
          </p:xfrm>
          <a:graphic>
            <a:graphicData uri="http://schemas.openxmlformats.org/presentationml/2006/ole">
              <mc:AlternateContent xmlns:mc="http://schemas.openxmlformats.org/markup-compatibility/2006">
                <mc:Choice xmlns:v="urn:schemas-microsoft-com:vml" Requires="v">
                  <p:oleObj spid="_x0000_s1169" name="Image" r:id="rId6" imgW="7635240" imgH="2996640" progId="Photoshop.Image.15">
                    <p:embed/>
                  </p:oleObj>
                </mc:Choice>
                <mc:Fallback>
                  <p:oleObj name="Image" r:id="rId6" imgW="7635240" imgH="2996640" progId="Photoshop.Image.15">
                    <p:embed/>
                    <p:pic>
                      <p:nvPicPr>
                        <p:cNvPr id="4" name="Objeto 3"/>
                        <p:cNvPicPr/>
                        <p:nvPr/>
                      </p:nvPicPr>
                      <p:blipFill>
                        <a:blip r:embed="rId7"/>
                        <a:stretch>
                          <a:fillRect/>
                        </a:stretch>
                      </p:blipFill>
                      <p:spPr>
                        <a:xfrm>
                          <a:off x="4572000" y="4841423"/>
                          <a:ext cx="4320480" cy="1829919"/>
                        </a:xfrm>
                        <a:prstGeom prst="rect">
                          <a:avLst/>
                        </a:prstGeom>
                      </p:spPr>
                    </p:pic>
                  </p:oleObj>
                </mc:Fallback>
              </mc:AlternateContent>
            </a:graphicData>
          </a:graphic>
        </p:graphicFrame>
        <p:sp>
          <p:nvSpPr>
            <p:cNvPr id="24" name="Rectángulo 23"/>
            <p:cNvSpPr/>
            <p:nvPr/>
          </p:nvSpPr>
          <p:spPr>
            <a:xfrm>
              <a:off x="5484301" y="2279350"/>
              <a:ext cx="1399985" cy="289849"/>
            </a:xfrm>
            <a:prstGeom prst="rect">
              <a:avLst/>
            </a:prstGeom>
          </p:spPr>
          <p:txBody>
            <a:bodyPr wrap="none">
              <a:spAutoFit/>
            </a:bodyPr>
            <a:lstStyle/>
            <a:p>
              <a:pPr algn="ctr">
                <a:spcAft>
                  <a:spcPts val="0"/>
                </a:spcAft>
              </a:pPr>
              <a:r>
                <a:rPr lang="es-MX" sz="1100" dirty="0" smtClean="0">
                  <a:latin typeface="Maiandra GD" pitchFamily="34" charset="0"/>
                  <a:ea typeface="Times New Roman"/>
                  <a:cs typeface="Times New Roman"/>
                </a:rPr>
                <a:t>(770,244.00 ha)</a:t>
              </a:r>
              <a:endParaRPr lang="es-ES" sz="1100" dirty="0">
                <a:latin typeface="Maiandra GD" pitchFamily="34" charset="0"/>
                <a:ea typeface="Times New Roman"/>
                <a:cs typeface="Times New Roman"/>
              </a:endParaRPr>
            </a:p>
          </p:txBody>
        </p:sp>
        <p:sp>
          <p:nvSpPr>
            <p:cNvPr id="28" name="Rectángulo 27"/>
            <p:cNvSpPr/>
            <p:nvPr/>
          </p:nvSpPr>
          <p:spPr>
            <a:xfrm>
              <a:off x="6778645" y="3118338"/>
              <a:ext cx="1635384" cy="307777"/>
            </a:xfrm>
            <a:prstGeom prst="rect">
              <a:avLst/>
            </a:prstGeom>
          </p:spPr>
          <p:txBody>
            <a:bodyPr wrap="none">
              <a:spAutoFit/>
            </a:bodyPr>
            <a:lstStyle/>
            <a:p>
              <a:pPr algn="ctr">
                <a:defRPr/>
              </a:pPr>
              <a:r>
                <a:rPr lang="es-MX" sz="1400" dirty="0" smtClean="0">
                  <a:latin typeface="Maiandra GD" pitchFamily="34" charset="0"/>
                  <a:ea typeface="Times New Roman"/>
                  <a:cs typeface="Times New Roman"/>
                </a:rPr>
                <a:t>(3’346,287.00 ha)</a:t>
              </a:r>
              <a:endParaRPr lang="es-ES" sz="1400" dirty="0">
                <a:latin typeface="Maiandra GD" pitchFamily="34" charset="0"/>
                <a:ea typeface="Times New Roman"/>
                <a:cs typeface="Times New Roman"/>
              </a:endParaRPr>
            </a:p>
          </p:txBody>
        </p:sp>
        <p:sp>
          <p:nvSpPr>
            <p:cNvPr id="29" name="Rectángulo 28"/>
            <p:cNvSpPr/>
            <p:nvPr/>
          </p:nvSpPr>
          <p:spPr>
            <a:xfrm>
              <a:off x="4578789" y="2841339"/>
              <a:ext cx="1545379" cy="289849"/>
            </a:xfrm>
            <a:prstGeom prst="rect">
              <a:avLst/>
            </a:prstGeom>
          </p:spPr>
          <p:txBody>
            <a:bodyPr wrap="none">
              <a:spAutoFit/>
            </a:bodyPr>
            <a:lstStyle/>
            <a:p>
              <a:pPr algn="ctr">
                <a:spcAft>
                  <a:spcPts val="0"/>
                </a:spcAft>
              </a:pPr>
              <a:r>
                <a:rPr lang="es-ES" sz="1100" dirty="0" smtClean="0">
                  <a:latin typeface="Maiandra GD" pitchFamily="34" charset="0"/>
                  <a:ea typeface="Times New Roman"/>
                  <a:cs typeface="Times New Roman"/>
                </a:rPr>
                <a:t>(1’055,579.00 ha)</a:t>
              </a:r>
              <a:endParaRPr lang="es-ES" sz="1100" dirty="0">
                <a:latin typeface="Maiandra GD" pitchFamily="34" charset="0"/>
                <a:ea typeface="Times New Roman"/>
                <a:cs typeface="Times New Roman"/>
              </a:endParaRPr>
            </a:p>
          </p:txBody>
        </p:sp>
        <p:sp>
          <p:nvSpPr>
            <p:cNvPr id="30" name="Rectángulo 29"/>
            <p:cNvSpPr/>
            <p:nvPr/>
          </p:nvSpPr>
          <p:spPr>
            <a:xfrm>
              <a:off x="6942341" y="1400111"/>
              <a:ext cx="1091966" cy="276999"/>
            </a:xfrm>
            <a:prstGeom prst="rect">
              <a:avLst/>
            </a:prstGeom>
          </p:spPr>
          <p:txBody>
            <a:bodyPr wrap="none">
              <a:spAutoFit/>
            </a:bodyPr>
            <a:lstStyle/>
            <a:p>
              <a:pPr algn="ctr">
                <a:spcAft>
                  <a:spcPts val="0"/>
                </a:spcAft>
              </a:pPr>
              <a:r>
                <a:rPr lang="es-ES" sz="1200" dirty="0" smtClean="0">
                  <a:latin typeface="Maiandra GD" pitchFamily="34" charset="0"/>
                  <a:ea typeface="Times New Roman"/>
                  <a:cs typeface="Times New Roman"/>
                </a:rPr>
                <a:t>(7,531.00 ha)</a:t>
              </a:r>
              <a:endParaRPr lang="es-ES" sz="1200" dirty="0">
                <a:latin typeface="Maiandra GD" pitchFamily="34" charset="0"/>
                <a:ea typeface="Times New Roman"/>
                <a:cs typeface="Times New Roman"/>
              </a:endParaRPr>
            </a:p>
          </p:txBody>
        </p:sp>
      </p:grpSp>
      <p:pic>
        <p:nvPicPr>
          <p:cNvPr id="2" name="Imagen 1"/>
          <p:cNvPicPr>
            <a:picLocks noChangeAspect="1"/>
          </p:cNvPicPr>
          <p:nvPr/>
        </p:nvPicPr>
        <p:blipFill rotWithShape="1">
          <a:blip r:embed="rId8" cstate="print">
            <a:extLst>
              <a:ext uri="{28A0092B-C50C-407E-A947-70E740481C1C}">
                <a14:useLocalDpi xmlns:a14="http://schemas.microsoft.com/office/drawing/2010/main" val="0"/>
              </a:ext>
            </a:extLst>
          </a:blip>
          <a:srcRect l="4723" t="4767" r="5158" b="5342"/>
          <a:stretch/>
        </p:blipFill>
        <p:spPr>
          <a:xfrm>
            <a:off x="1325646" y="1338349"/>
            <a:ext cx="3612117" cy="5095702"/>
          </a:xfrm>
          <a:prstGeom prst="rect">
            <a:avLst/>
          </a:prstGeom>
        </p:spPr>
      </p:pic>
      <p:sp>
        <p:nvSpPr>
          <p:cNvPr id="4" name="Flecha derecha 3">
            <a:hlinkClick r:id="rId9" action="ppaction://hlinksldjump"/>
          </p:cNvPr>
          <p:cNvSpPr/>
          <p:nvPr/>
        </p:nvSpPr>
        <p:spPr>
          <a:xfrm>
            <a:off x="5044637" y="5823764"/>
            <a:ext cx="1649338" cy="626446"/>
          </a:xfrm>
          <a:prstGeom prst="rightArrow">
            <a:avLst/>
          </a:prstGeom>
          <a:solidFill>
            <a:srgbClr val="036654"/>
          </a:solidFill>
          <a:ln>
            <a:solidFill>
              <a:srgbClr val="036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RETORNAR</a:t>
            </a:r>
            <a:endParaRPr lang="es-PE" b="1" dirty="0"/>
          </a:p>
        </p:txBody>
      </p:sp>
    </p:spTree>
    <p:extLst>
      <p:ext uri="{BB962C8B-B14F-4D97-AF65-F5344CB8AC3E}">
        <p14:creationId xmlns:p14="http://schemas.microsoft.com/office/powerpoint/2010/main" val="3132826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1494" t="16401" r="17319" b="15700"/>
          <a:stretch/>
        </p:blipFill>
        <p:spPr>
          <a:xfrm>
            <a:off x="1275014" y="1013382"/>
            <a:ext cx="8477429" cy="5677600"/>
          </a:xfrm>
          <a:prstGeom prst="rect">
            <a:avLst/>
          </a:prstGeom>
        </p:spPr>
      </p:pic>
      <p:cxnSp>
        <p:nvCxnSpPr>
          <p:cNvPr id="7" name="6 Conector recto de flecha"/>
          <p:cNvCxnSpPr>
            <a:endCxn id="10" idx="0"/>
          </p:cNvCxnSpPr>
          <p:nvPr/>
        </p:nvCxnSpPr>
        <p:spPr>
          <a:xfrm flipH="1">
            <a:off x="3955896" y="4699844"/>
            <a:ext cx="1758027" cy="1469016"/>
          </a:xfrm>
          <a:prstGeom prst="straightConnector1">
            <a:avLst/>
          </a:prstGeom>
          <a:ln>
            <a:solidFill>
              <a:schemeClr val="bg1"/>
            </a:solidFill>
            <a:tailEnd type="arrow"/>
          </a:ln>
        </p:spPr>
        <p:style>
          <a:lnRef idx="2">
            <a:schemeClr val="accent4"/>
          </a:lnRef>
          <a:fillRef idx="0">
            <a:schemeClr val="accent4"/>
          </a:fillRef>
          <a:effectRef idx="1">
            <a:schemeClr val="accent4"/>
          </a:effectRef>
          <a:fontRef idx="minor">
            <a:schemeClr val="tx1"/>
          </a:fontRef>
        </p:style>
      </p:cxnSp>
      <p:sp>
        <p:nvSpPr>
          <p:cNvPr id="10" name="9 CuadroTexto"/>
          <p:cNvSpPr txBox="1"/>
          <p:nvPr/>
        </p:nvSpPr>
        <p:spPr>
          <a:xfrm>
            <a:off x="2522868" y="6168860"/>
            <a:ext cx="2866054" cy="33855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s-PE" sz="1600" b="1" dirty="0"/>
              <a:t>ZONA DE EXPANSION URBANA</a:t>
            </a:r>
          </a:p>
        </p:txBody>
      </p:sp>
      <p:cxnSp>
        <p:nvCxnSpPr>
          <p:cNvPr id="6" name="5 Conector recto de flecha"/>
          <p:cNvCxnSpPr/>
          <p:nvPr/>
        </p:nvCxnSpPr>
        <p:spPr>
          <a:xfrm flipV="1">
            <a:off x="5403905" y="2094216"/>
            <a:ext cx="1778710" cy="2121390"/>
          </a:xfrm>
          <a:prstGeom prst="straightConnector1">
            <a:avLst/>
          </a:prstGeom>
          <a:ln>
            <a:solidFill>
              <a:schemeClr val="bg1"/>
            </a:solidFill>
            <a:tailEnd type="arrow"/>
          </a:ln>
        </p:spPr>
        <p:style>
          <a:lnRef idx="2">
            <a:schemeClr val="accent4"/>
          </a:lnRef>
          <a:fillRef idx="0">
            <a:schemeClr val="accent4"/>
          </a:fillRef>
          <a:effectRef idx="1">
            <a:schemeClr val="accent4"/>
          </a:effectRef>
          <a:fontRef idx="minor">
            <a:schemeClr val="tx1"/>
          </a:fontRef>
        </p:style>
      </p:cxnSp>
      <p:sp>
        <p:nvSpPr>
          <p:cNvPr id="11" name="10 CuadroTexto"/>
          <p:cNvSpPr txBox="1"/>
          <p:nvPr/>
        </p:nvSpPr>
        <p:spPr>
          <a:xfrm>
            <a:off x="6782062" y="1766360"/>
            <a:ext cx="1535453" cy="33855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s-PE" sz="1600" b="1" dirty="0"/>
              <a:t>ZONA URBANA</a:t>
            </a:r>
          </a:p>
        </p:txBody>
      </p:sp>
      <p:sp>
        <p:nvSpPr>
          <p:cNvPr id="8" name="Rectángulo 7"/>
          <p:cNvSpPr/>
          <p:nvPr/>
        </p:nvSpPr>
        <p:spPr>
          <a:xfrm>
            <a:off x="6174503" y="4699844"/>
            <a:ext cx="100811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err="1">
                <a:effectLst>
                  <a:outerShdw blurRad="38100" dist="38100" dir="2700000" algn="tl">
                    <a:srgbClr val="000000">
                      <a:alpha val="43137"/>
                    </a:srgbClr>
                  </a:outerShdw>
                </a:effectLst>
              </a:rPr>
              <a:t>Maceda</a:t>
            </a:r>
            <a:endParaRPr lang="es-PE" b="1" dirty="0">
              <a:effectLst>
                <a:outerShdw blurRad="38100" dist="38100" dir="2700000" algn="tl">
                  <a:srgbClr val="000000">
                    <a:alpha val="43137"/>
                  </a:srgbClr>
                </a:outerShdw>
              </a:effectLst>
            </a:endParaRPr>
          </a:p>
        </p:txBody>
      </p:sp>
      <p:pic>
        <p:nvPicPr>
          <p:cNvPr id="9"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recto 11">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31DB27EF-C89A-4403-BEA7-AE043744785B}"/>
              </a:ext>
            </a:extLst>
          </p:cNvPr>
          <p:cNvSpPr txBox="1"/>
          <p:nvPr/>
        </p:nvSpPr>
        <p:spPr>
          <a:xfrm>
            <a:off x="2226933" y="188552"/>
            <a:ext cx="91426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36654"/>
                </a:solidFill>
                <a:effectLst/>
                <a:uLnTx/>
                <a:uFillTx/>
                <a:latin typeface="Times New Roman" panose="02020603050405020304" pitchFamily="18" charset="0"/>
                <a:cs typeface="Times New Roman" panose="02020603050405020304" pitchFamily="18" charset="0"/>
              </a:rPr>
              <a:t>CATEGORIZACIÓN DE CENTROS POBLADOS</a:t>
            </a:r>
            <a:endParaRPr kumimoji="0" lang="es-PE" sz="2800" b="1" i="0" u="none" strike="noStrike" kern="1200" cap="none" spc="0" normalizeH="0" noProof="0" dirty="0" smtClean="0">
              <a:ln>
                <a:noFill/>
              </a:ln>
              <a:solidFill>
                <a:srgbClr val="036654"/>
              </a:solidFill>
              <a:effectLst/>
              <a:uLnTx/>
              <a:uFillTx/>
              <a:latin typeface="Times New Roman" panose="02020603050405020304" pitchFamily="18" charset="0"/>
              <a:cs typeface="Times New Roman" panose="02020603050405020304" pitchFamily="18" charset="0"/>
            </a:endParaRPr>
          </a:p>
        </p:txBody>
      </p:sp>
      <p:grpSp>
        <p:nvGrpSpPr>
          <p:cNvPr id="15" name="Grupo 1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16" name="Imagen 15">
              <a:extLst>
                <a:ext uri="{FF2B5EF4-FFF2-40B4-BE49-F238E27FC236}">
                  <a16:creationId xmlns:a16="http://schemas.microsoft.com/office/drawing/2014/main" id="{3CA6885B-1CA0-41B6-AD0D-0C9F72DDD488}"/>
                </a:ext>
              </a:extLst>
            </p:cNvPr>
            <p:cNvPicPr>
              <a:picLocks noChangeAspect="1"/>
            </p:cNvPicPr>
            <p:nvPr/>
          </p:nvPicPr>
          <p:blipFill rotWithShape="1">
            <a:blip r:embed="rId4"/>
            <a:srcRect l="25323" t="93814" r="27498" b="217"/>
            <a:stretch/>
          </p:blipFill>
          <p:spPr>
            <a:xfrm>
              <a:off x="9820275" y="6305885"/>
              <a:ext cx="1798729" cy="179376"/>
            </a:xfrm>
            <a:prstGeom prst="rect">
              <a:avLst/>
            </a:prstGeom>
          </p:spPr>
        </p:pic>
        <p:pic>
          <p:nvPicPr>
            <p:cNvPr id="17" name="Imagen 16">
              <a:extLst>
                <a:ext uri="{FF2B5EF4-FFF2-40B4-BE49-F238E27FC236}">
                  <a16:creationId xmlns:a16="http://schemas.microsoft.com/office/drawing/2014/main" id="{1000E4C3-0BB9-4AD7-BA3C-9E5D76C338E1}"/>
                </a:ext>
              </a:extLst>
            </p:cNvPr>
            <p:cNvPicPr>
              <a:picLocks noChangeAspect="1"/>
            </p:cNvPicPr>
            <p:nvPr/>
          </p:nvPicPr>
          <p:blipFill rotWithShape="1">
            <a:blip r:embed="rId4"/>
            <a:srcRect t="76644" b="16696"/>
            <a:stretch/>
          </p:blipFill>
          <p:spPr>
            <a:xfrm>
              <a:off x="9820275" y="6491017"/>
              <a:ext cx="1798729" cy="158284"/>
            </a:xfrm>
            <a:prstGeom prst="rect">
              <a:avLst/>
            </a:prstGeom>
          </p:spPr>
        </p:pic>
      </p:grpSp>
      <p:pic>
        <p:nvPicPr>
          <p:cNvPr id="19" name="Imagen 18">
            <a:extLst>
              <a:ext uri="{FF2B5EF4-FFF2-40B4-BE49-F238E27FC236}">
                <a16:creationId xmlns:a16="http://schemas.microsoft.com/office/drawing/2014/main" id="{BD038025-8CB8-4430-87A4-8B754A122B7B}"/>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9814745" y="1603355"/>
            <a:ext cx="2317414" cy="1559914"/>
          </a:xfrm>
          <a:prstGeom prst="rect">
            <a:avLst/>
          </a:prstGeom>
          <a:ln w="88900" cap="sq" cmpd="thickThin">
            <a:noFill/>
            <a:prstDash val="solid"/>
            <a:miter lim="800000"/>
          </a:ln>
          <a:effectLst>
            <a:innerShdw blurRad="76200">
              <a:srgbClr val="000000"/>
            </a:innerShdw>
          </a:effectLst>
        </p:spPr>
      </p:pic>
      <p:pic>
        <p:nvPicPr>
          <p:cNvPr id="20" name="Imagen 19" descr="D:\AÑO 2018\NOTA DE PRENSA\NOTA DE PRENSA\FOTOS\IMG-20180622-WA001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4745" y="3499750"/>
            <a:ext cx="2309084" cy="1725388"/>
          </a:xfrm>
          <a:prstGeom prst="rect">
            <a:avLst/>
          </a:prstGeom>
          <a:ln w="88900" cap="sq" cmpd="thickThin">
            <a:noFill/>
            <a:prstDash val="solid"/>
            <a:miter lim="800000"/>
          </a:ln>
          <a:effectLst>
            <a:innerShdw blurRad="76200">
              <a:srgbClr val="000000"/>
            </a:innerShdw>
          </a:effectLst>
        </p:spPr>
      </p:pic>
    </p:spTree>
    <p:extLst>
      <p:ext uri="{BB962C8B-B14F-4D97-AF65-F5344CB8AC3E}">
        <p14:creationId xmlns:p14="http://schemas.microsoft.com/office/powerpoint/2010/main" val="1922734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146" t="1715" r="1146" b="1715"/>
          <a:stretch/>
        </p:blipFill>
        <p:spPr>
          <a:xfrm>
            <a:off x="1791709" y="1023312"/>
            <a:ext cx="8342892" cy="5834687"/>
          </a:xfrm>
          <a:prstGeom prst="rect">
            <a:avLst/>
          </a:prstGeom>
        </p:spPr>
      </p:pic>
      <p:pic>
        <p:nvPicPr>
          <p:cNvPr id="3"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31DB27EF-C89A-4403-BEA7-AE043744785B}"/>
              </a:ext>
            </a:extLst>
          </p:cNvPr>
          <p:cNvSpPr txBox="1"/>
          <p:nvPr/>
        </p:nvSpPr>
        <p:spPr>
          <a:xfrm>
            <a:off x="2226933" y="188552"/>
            <a:ext cx="9142681" cy="523220"/>
          </a:xfrm>
          <a:prstGeom prst="rect">
            <a:avLst/>
          </a:prstGeom>
          <a:noFill/>
        </p:spPr>
        <p:txBody>
          <a:bodyPr wrap="square" rtlCol="0">
            <a:spAutoFit/>
          </a:bodyPr>
          <a:lstStyle/>
          <a:p>
            <a:pPr lvl="0" algn="ctr">
              <a:defRPr/>
            </a:pPr>
            <a:r>
              <a:rPr lang="es-PE" sz="2800" b="1" dirty="0">
                <a:solidFill>
                  <a:srgbClr val="036654"/>
                </a:solidFill>
                <a:latin typeface="Times New Roman" panose="02020603050405020304" pitchFamily="18" charset="0"/>
                <a:cs typeface="Times New Roman" panose="02020603050405020304" pitchFamily="18" charset="0"/>
              </a:rPr>
              <a:t>CATEGORIZACIÓN DE CENTROS POBLADOS</a:t>
            </a:r>
          </a:p>
        </p:txBody>
      </p:sp>
      <p:grpSp>
        <p:nvGrpSpPr>
          <p:cNvPr id="6" name="Grupo 5">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7" name="Imagen 6">
              <a:extLst>
                <a:ext uri="{FF2B5EF4-FFF2-40B4-BE49-F238E27FC236}">
                  <a16:creationId xmlns:a16="http://schemas.microsoft.com/office/drawing/2014/main" id="{3CA6885B-1CA0-41B6-AD0D-0C9F72DDD488}"/>
                </a:ext>
              </a:extLst>
            </p:cNvPr>
            <p:cNvPicPr>
              <a:picLocks noChangeAspect="1"/>
            </p:cNvPicPr>
            <p:nvPr/>
          </p:nvPicPr>
          <p:blipFill rotWithShape="1">
            <a:blip r:embed="rId4"/>
            <a:srcRect l="25323" t="93814" r="27498" b="217"/>
            <a:stretch/>
          </p:blipFill>
          <p:spPr>
            <a:xfrm>
              <a:off x="9820275" y="6305885"/>
              <a:ext cx="1798729" cy="179376"/>
            </a:xfrm>
            <a:prstGeom prst="rect">
              <a:avLst/>
            </a:prstGeom>
          </p:spPr>
        </p:pic>
        <p:pic>
          <p:nvPicPr>
            <p:cNvPr id="8" name="Imagen 7">
              <a:extLst>
                <a:ext uri="{FF2B5EF4-FFF2-40B4-BE49-F238E27FC236}">
                  <a16:creationId xmlns:a16="http://schemas.microsoft.com/office/drawing/2014/main" id="{1000E4C3-0BB9-4AD7-BA3C-9E5D76C338E1}"/>
                </a:ext>
              </a:extLst>
            </p:cNvPr>
            <p:cNvPicPr>
              <a:picLocks noChangeAspect="1"/>
            </p:cNvPicPr>
            <p:nvPr/>
          </p:nvPicPr>
          <p:blipFill rotWithShape="1">
            <a:blip r:embed="rId4"/>
            <a:srcRect t="76644" b="16696"/>
            <a:stretch/>
          </p:blipFill>
          <p:spPr>
            <a:xfrm>
              <a:off x="9820275" y="6491017"/>
              <a:ext cx="1798729" cy="158284"/>
            </a:xfrm>
            <a:prstGeom prst="rect">
              <a:avLst/>
            </a:prstGeom>
          </p:spPr>
        </p:pic>
      </p:grpSp>
      <p:sp>
        <p:nvSpPr>
          <p:cNvPr id="9" name="Flecha derecha 8">
            <a:hlinkClick r:id="rId5" action="ppaction://hlinksldjump"/>
          </p:cNvPr>
          <p:cNvSpPr/>
          <p:nvPr/>
        </p:nvSpPr>
        <p:spPr>
          <a:xfrm>
            <a:off x="10427477" y="5757169"/>
            <a:ext cx="1649338" cy="626446"/>
          </a:xfrm>
          <a:prstGeom prst="rightArrow">
            <a:avLst/>
          </a:prstGeom>
          <a:solidFill>
            <a:srgbClr val="036654"/>
          </a:solidFill>
          <a:ln>
            <a:solidFill>
              <a:srgbClr val="036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RETORNAR</a:t>
            </a:r>
            <a:endParaRPr lang="es-PE" b="1" dirty="0"/>
          </a:p>
        </p:txBody>
      </p:sp>
    </p:spTree>
    <p:extLst>
      <p:ext uri="{BB962C8B-B14F-4D97-AF65-F5344CB8AC3E}">
        <p14:creationId xmlns:p14="http://schemas.microsoft.com/office/powerpoint/2010/main" val="3949296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188552"/>
            <a:ext cx="91426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36654"/>
                </a:solidFill>
                <a:effectLst/>
                <a:uLnTx/>
                <a:uFillTx/>
                <a:latin typeface="Times New Roman" panose="02020603050405020304" pitchFamily="18" charset="0"/>
                <a:cs typeface="Times New Roman" panose="02020603050405020304" pitchFamily="18" charset="0"/>
              </a:rPr>
              <a:t>ZONIFICACIÓN ECOLÓGICA</a:t>
            </a:r>
            <a:r>
              <a:rPr kumimoji="0" lang="es-PE" sz="2800" b="1" i="0" u="none" strike="noStrike" kern="1200" cap="none" spc="0" normalizeH="0" noProof="0" dirty="0" smtClean="0">
                <a:ln>
                  <a:noFill/>
                </a:ln>
                <a:solidFill>
                  <a:srgbClr val="036654"/>
                </a:solidFill>
                <a:effectLst/>
                <a:uLnTx/>
                <a:uFillTx/>
                <a:latin typeface="Times New Roman" panose="02020603050405020304" pitchFamily="18" charset="0"/>
                <a:cs typeface="Times New Roman" panose="02020603050405020304" pitchFamily="18" charset="0"/>
              </a:rPr>
              <a:t> ECONÓMICA</a:t>
            </a: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F2204D2A-EB64-4F60-8EE8-EC2F46481F39}"/>
              </a:ext>
            </a:extLst>
          </p:cNvPr>
          <p:cNvSpPr/>
          <p:nvPr/>
        </p:nvSpPr>
        <p:spPr>
          <a:xfrm>
            <a:off x="342900" y="1279557"/>
            <a:ext cx="11525250" cy="5203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pic>
        <p:nvPicPr>
          <p:cNvPr id="33" name="2 Imagen"/>
          <p:cNvPicPr>
            <a:picLocks noChangeAspect="1"/>
          </p:cNvPicPr>
          <p:nvPr/>
        </p:nvPicPr>
        <p:blipFill rotWithShape="1">
          <a:blip r:embed="rId4" cstate="print">
            <a:extLst>
              <a:ext uri="{28A0092B-C50C-407E-A947-70E740481C1C}">
                <a14:useLocalDpi xmlns:a14="http://schemas.microsoft.com/office/drawing/2010/main" val="0"/>
              </a:ext>
            </a:extLst>
          </a:blip>
          <a:srcRect l="2484" t="3475" r="21047" b="3103"/>
          <a:stretch/>
        </p:blipFill>
        <p:spPr>
          <a:xfrm>
            <a:off x="505704" y="1415844"/>
            <a:ext cx="5704882" cy="4927806"/>
          </a:xfrm>
          <a:prstGeom prst="rect">
            <a:avLst/>
          </a:prstGeom>
          <a:ln>
            <a:solidFill>
              <a:schemeClr val="accent1"/>
            </a:solidFill>
          </a:ln>
        </p:spPr>
      </p:pic>
      <p:sp>
        <p:nvSpPr>
          <p:cNvPr id="34" name="3 Llamada rectangular redondeada"/>
          <p:cNvSpPr/>
          <p:nvPr/>
        </p:nvSpPr>
        <p:spPr>
          <a:xfrm>
            <a:off x="2202300" y="1333331"/>
            <a:ext cx="9589649" cy="1863915"/>
          </a:xfrm>
          <a:custGeom>
            <a:avLst/>
            <a:gdLst>
              <a:gd name="connsiteX0" fmla="*/ 0 w 2699792"/>
              <a:gd name="connsiteY0" fmla="*/ 336044 h 2016224"/>
              <a:gd name="connsiteX1" fmla="*/ 336044 w 2699792"/>
              <a:gd name="connsiteY1" fmla="*/ 0 h 2016224"/>
              <a:gd name="connsiteX2" fmla="*/ 449965 w 2699792"/>
              <a:gd name="connsiteY2" fmla="*/ 0 h 2016224"/>
              <a:gd name="connsiteX3" fmla="*/ 449965 w 2699792"/>
              <a:gd name="connsiteY3" fmla="*/ 0 h 2016224"/>
              <a:gd name="connsiteX4" fmla="*/ 1124913 w 2699792"/>
              <a:gd name="connsiteY4" fmla="*/ 0 h 2016224"/>
              <a:gd name="connsiteX5" fmla="*/ 2363748 w 2699792"/>
              <a:gd name="connsiteY5" fmla="*/ 0 h 2016224"/>
              <a:gd name="connsiteX6" fmla="*/ 2699792 w 2699792"/>
              <a:gd name="connsiteY6" fmla="*/ 336044 h 2016224"/>
              <a:gd name="connsiteX7" fmla="*/ 2699792 w 2699792"/>
              <a:gd name="connsiteY7" fmla="*/ 1176131 h 2016224"/>
              <a:gd name="connsiteX8" fmla="*/ 2699792 w 2699792"/>
              <a:gd name="connsiteY8" fmla="*/ 1176131 h 2016224"/>
              <a:gd name="connsiteX9" fmla="*/ 2699792 w 2699792"/>
              <a:gd name="connsiteY9" fmla="*/ 1680187 h 2016224"/>
              <a:gd name="connsiteX10" fmla="*/ 2699792 w 2699792"/>
              <a:gd name="connsiteY10" fmla="*/ 1680180 h 2016224"/>
              <a:gd name="connsiteX11" fmla="*/ 2363748 w 2699792"/>
              <a:gd name="connsiteY11" fmla="*/ 2016224 h 2016224"/>
              <a:gd name="connsiteX12" fmla="*/ 1124913 w 2699792"/>
              <a:gd name="connsiteY12" fmla="*/ 2016224 h 2016224"/>
              <a:gd name="connsiteX13" fmla="*/ 449965 w 2699792"/>
              <a:gd name="connsiteY13" fmla="*/ 2016224 h 2016224"/>
              <a:gd name="connsiteX14" fmla="*/ 449965 w 2699792"/>
              <a:gd name="connsiteY14" fmla="*/ 2016224 h 2016224"/>
              <a:gd name="connsiteX15" fmla="*/ 336044 w 2699792"/>
              <a:gd name="connsiteY15" fmla="*/ 2016224 h 2016224"/>
              <a:gd name="connsiteX16" fmla="*/ 0 w 2699792"/>
              <a:gd name="connsiteY16" fmla="*/ 1680180 h 2016224"/>
              <a:gd name="connsiteX17" fmla="*/ 0 w 2699792"/>
              <a:gd name="connsiteY17" fmla="*/ 1680187 h 2016224"/>
              <a:gd name="connsiteX18" fmla="*/ -1775275 w 2699792"/>
              <a:gd name="connsiteY18" fmla="*/ 2551753 h 2016224"/>
              <a:gd name="connsiteX19" fmla="*/ 0 w 2699792"/>
              <a:gd name="connsiteY19" fmla="*/ 1176131 h 2016224"/>
              <a:gd name="connsiteX20" fmla="*/ 0 w 2699792"/>
              <a:gd name="connsiteY20" fmla="*/ 336044 h 2016224"/>
              <a:gd name="connsiteX0" fmla="*/ 2251525 w 4951317"/>
              <a:gd name="connsiteY0" fmla="*/ 336044 h 2580328"/>
              <a:gd name="connsiteX1" fmla="*/ 2587569 w 4951317"/>
              <a:gd name="connsiteY1" fmla="*/ 0 h 2580328"/>
              <a:gd name="connsiteX2" fmla="*/ 2701490 w 4951317"/>
              <a:gd name="connsiteY2" fmla="*/ 0 h 2580328"/>
              <a:gd name="connsiteX3" fmla="*/ 2701490 w 4951317"/>
              <a:gd name="connsiteY3" fmla="*/ 0 h 2580328"/>
              <a:gd name="connsiteX4" fmla="*/ 3376438 w 4951317"/>
              <a:gd name="connsiteY4" fmla="*/ 0 h 2580328"/>
              <a:gd name="connsiteX5" fmla="*/ 4615273 w 4951317"/>
              <a:gd name="connsiteY5" fmla="*/ 0 h 2580328"/>
              <a:gd name="connsiteX6" fmla="*/ 4951317 w 4951317"/>
              <a:gd name="connsiteY6" fmla="*/ 336044 h 2580328"/>
              <a:gd name="connsiteX7" fmla="*/ 4951317 w 4951317"/>
              <a:gd name="connsiteY7" fmla="*/ 1176131 h 2580328"/>
              <a:gd name="connsiteX8" fmla="*/ 4951317 w 4951317"/>
              <a:gd name="connsiteY8" fmla="*/ 1176131 h 2580328"/>
              <a:gd name="connsiteX9" fmla="*/ 4951317 w 4951317"/>
              <a:gd name="connsiteY9" fmla="*/ 1680187 h 2580328"/>
              <a:gd name="connsiteX10" fmla="*/ 4951317 w 4951317"/>
              <a:gd name="connsiteY10" fmla="*/ 1680180 h 2580328"/>
              <a:gd name="connsiteX11" fmla="*/ 4615273 w 4951317"/>
              <a:gd name="connsiteY11" fmla="*/ 2016224 h 2580328"/>
              <a:gd name="connsiteX12" fmla="*/ 3376438 w 4951317"/>
              <a:gd name="connsiteY12" fmla="*/ 2016224 h 2580328"/>
              <a:gd name="connsiteX13" fmla="*/ 2701490 w 4951317"/>
              <a:gd name="connsiteY13" fmla="*/ 2016224 h 2580328"/>
              <a:gd name="connsiteX14" fmla="*/ 2701490 w 4951317"/>
              <a:gd name="connsiteY14" fmla="*/ 2016224 h 2580328"/>
              <a:gd name="connsiteX15" fmla="*/ 2587569 w 4951317"/>
              <a:gd name="connsiteY15" fmla="*/ 2016224 h 2580328"/>
              <a:gd name="connsiteX16" fmla="*/ 2251525 w 4951317"/>
              <a:gd name="connsiteY16" fmla="*/ 1680180 h 2580328"/>
              <a:gd name="connsiteX17" fmla="*/ 2251525 w 4951317"/>
              <a:gd name="connsiteY17" fmla="*/ 1680187 h 2580328"/>
              <a:gd name="connsiteX18" fmla="*/ 0 w 4951317"/>
              <a:gd name="connsiteY18" fmla="*/ 2580328 h 2580328"/>
              <a:gd name="connsiteX19" fmla="*/ 2251525 w 4951317"/>
              <a:gd name="connsiteY19" fmla="*/ 1176131 h 2580328"/>
              <a:gd name="connsiteX20" fmla="*/ 2251525 w 4951317"/>
              <a:gd name="connsiteY20" fmla="*/ 336044 h 2580328"/>
              <a:gd name="connsiteX0" fmla="*/ 2110725 w 4810517"/>
              <a:gd name="connsiteY0" fmla="*/ 336044 h 4247296"/>
              <a:gd name="connsiteX1" fmla="*/ 2446769 w 4810517"/>
              <a:gd name="connsiteY1" fmla="*/ 0 h 4247296"/>
              <a:gd name="connsiteX2" fmla="*/ 2560690 w 4810517"/>
              <a:gd name="connsiteY2" fmla="*/ 0 h 4247296"/>
              <a:gd name="connsiteX3" fmla="*/ 2560690 w 4810517"/>
              <a:gd name="connsiteY3" fmla="*/ 0 h 4247296"/>
              <a:gd name="connsiteX4" fmla="*/ 3235638 w 4810517"/>
              <a:gd name="connsiteY4" fmla="*/ 0 h 4247296"/>
              <a:gd name="connsiteX5" fmla="*/ 4474473 w 4810517"/>
              <a:gd name="connsiteY5" fmla="*/ 0 h 4247296"/>
              <a:gd name="connsiteX6" fmla="*/ 4810517 w 4810517"/>
              <a:gd name="connsiteY6" fmla="*/ 336044 h 4247296"/>
              <a:gd name="connsiteX7" fmla="*/ 4810517 w 4810517"/>
              <a:gd name="connsiteY7" fmla="*/ 1176131 h 4247296"/>
              <a:gd name="connsiteX8" fmla="*/ 4810517 w 4810517"/>
              <a:gd name="connsiteY8" fmla="*/ 1176131 h 4247296"/>
              <a:gd name="connsiteX9" fmla="*/ 4810517 w 4810517"/>
              <a:gd name="connsiteY9" fmla="*/ 1680187 h 4247296"/>
              <a:gd name="connsiteX10" fmla="*/ 4810517 w 4810517"/>
              <a:gd name="connsiteY10" fmla="*/ 1680180 h 4247296"/>
              <a:gd name="connsiteX11" fmla="*/ 4474473 w 4810517"/>
              <a:gd name="connsiteY11" fmla="*/ 2016224 h 4247296"/>
              <a:gd name="connsiteX12" fmla="*/ 3235638 w 4810517"/>
              <a:gd name="connsiteY12" fmla="*/ 2016224 h 4247296"/>
              <a:gd name="connsiteX13" fmla="*/ 2560690 w 4810517"/>
              <a:gd name="connsiteY13" fmla="*/ 2016224 h 4247296"/>
              <a:gd name="connsiteX14" fmla="*/ 2560690 w 4810517"/>
              <a:gd name="connsiteY14" fmla="*/ 2016224 h 4247296"/>
              <a:gd name="connsiteX15" fmla="*/ 2446769 w 4810517"/>
              <a:gd name="connsiteY15" fmla="*/ 2016224 h 4247296"/>
              <a:gd name="connsiteX16" fmla="*/ 2110725 w 4810517"/>
              <a:gd name="connsiteY16" fmla="*/ 1680180 h 4247296"/>
              <a:gd name="connsiteX17" fmla="*/ 2110725 w 4810517"/>
              <a:gd name="connsiteY17" fmla="*/ 1680187 h 4247296"/>
              <a:gd name="connsiteX18" fmla="*/ 0 w 4810517"/>
              <a:gd name="connsiteY18" fmla="*/ 4247296 h 4247296"/>
              <a:gd name="connsiteX19" fmla="*/ 2110725 w 4810517"/>
              <a:gd name="connsiteY19" fmla="*/ 1176131 h 4247296"/>
              <a:gd name="connsiteX20" fmla="*/ 2110725 w 4810517"/>
              <a:gd name="connsiteY20" fmla="*/ 336044 h 4247296"/>
              <a:gd name="connsiteX0" fmla="*/ 3483515 w 6183307"/>
              <a:gd name="connsiteY0" fmla="*/ 336044 h 2678385"/>
              <a:gd name="connsiteX1" fmla="*/ 3819559 w 6183307"/>
              <a:gd name="connsiteY1" fmla="*/ 0 h 2678385"/>
              <a:gd name="connsiteX2" fmla="*/ 3933480 w 6183307"/>
              <a:gd name="connsiteY2" fmla="*/ 0 h 2678385"/>
              <a:gd name="connsiteX3" fmla="*/ 3933480 w 6183307"/>
              <a:gd name="connsiteY3" fmla="*/ 0 h 2678385"/>
              <a:gd name="connsiteX4" fmla="*/ 4608428 w 6183307"/>
              <a:gd name="connsiteY4" fmla="*/ 0 h 2678385"/>
              <a:gd name="connsiteX5" fmla="*/ 5847263 w 6183307"/>
              <a:gd name="connsiteY5" fmla="*/ 0 h 2678385"/>
              <a:gd name="connsiteX6" fmla="*/ 6183307 w 6183307"/>
              <a:gd name="connsiteY6" fmla="*/ 336044 h 2678385"/>
              <a:gd name="connsiteX7" fmla="*/ 6183307 w 6183307"/>
              <a:gd name="connsiteY7" fmla="*/ 1176131 h 2678385"/>
              <a:gd name="connsiteX8" fmla="*/ 6183307 w 6183307"/>
              <a:gd name="connsiteY8" fmla="*/ 1176131 h 2678385"/>
              <a:gd name="connsiteX9" fmla="*/ 6183307 w 6183307"/>
              <a:gd name="connsiteY9" fmla="*/ 1680187 h 2678385"/>
              <a:gd name="connsiteX10" fmla="*/ 6183307 w 6183307"/>
              <a:gd name="connsiteY10" fmla="*/ 1680180 h 2678385"/>
              <a:gd name="connsiteX11" fmla="*/ 5847263 w 6183307"/>
              <a:gd name="connsiteY11" fmla="*/ 2016224 h 2678385"/>
              <a:gd name="connsiteX12" fmla="*/ 4608428 w 6183307"/>
              <a:gd name="connsiteY12" fmla="*/ 2016224 h 2678385"/>
              <a:gd name="connsiteX13" fmla="*/ 3933480 w 6183307"/>
              <a:gd name="connsiteY13" fmla="*/ 2016224 h 2678385"/>
              <a:gd name="connsiteX14" fmla="*/ 3933480 w 6183307"/>
              <a:gd name="connsiteY14" fmla="*/ 2016224 h 2678385"/>
              <a:gd name="connsiteX15" fmla="*/ 3819559 w 6183307"/>
              <a:gd name="connsiteY15" fmla="*/ 2016224 h 2678385"/>
              <a:gd name="connsiteX16" fmla="*/ 3483515 w 6183307"/>
              <a:gd name="connsiteY16" fmla="*/ 1680180 h 2678385"/>
              <a:gd name="connsiteX17" fmla="*/ 3483515 w 6183307"/>
              <a:gd name="connsiteY17" fmla="*/ 1680187 h 2678385"/>
              <a:gd name="connsiteX18" fmla="*/ 0 w 6183307"/>
              <a:gd name="connsiteY18" fmla="*/ 2678385 h 2678385"/>
              <a:gd name="connsiteX19" fmla="*/ 3483515 w 6183307"/>
              <a:gd name="connsiteY19" fmla="*/ 1176131 h 2678385"/>
              <a:gd name="connsiteX20" fmla="*/ 3483515 w 6183307"/>
              <a:gd name="connsiteY20" fmla="*/ 336044 h 267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83307" h="2678385">
                <a:moveTo>
                  <a:pt x="3483515" y="336044"/>
                </a:moveTo>
                <a:cubicBezTo>
                  <a:pt x="3483515" y="150452"/>
                  <a:pt x="3633967" y="0"/>
                  <a:pt x="3819559" y="0"/>
                </a:cubicBezTo>
                <a:lnTo>
                  <a:pt x="3933480" y="0"/>
                </a:lnTo>
                <a:lnTo>
                  <a:pt x="3933480" y="0"/>
                </a:lnTo>
                <a:lnTo>
                  <a:pt x="4608428" y="0"/>
                </a:lnTo>
                <a:lnTo>
                  <a:pt x="5847263" y="0"/>
                </a:lnTo>
                <a:cubicBezTo>
                  <a:pt x="6032855" y="0"/>
                  <a:pt x="6183307" y="150452"/>
                  <a:pt x="6183307" y="336044"/>
                </a:cubicBezTo>
                <a:lnTo>
                  <a:pt x="6183307" y="1176131"/>
                </a:lnTo>
                <a:lnTo>
                  <a:pt x="6183307" y="1176131"/>
                </a:lnTo>
                <a:lnTo>
                  <a:pt x="6183307" y="1680187"/>
                </a:lnTo>
                <a:lnTo>
                  <a:pt x="6183307" y="1680180"/>
                </a:lnTo>
                <a:cubicBezTo>
                  <a:pt x="6183307" y="1865772"/>
                  <a:pt x="6032855" y="2016224"/>
                  <a:pt x="5847263" y="2016224"/>
                </a:cubicBezTo>
                <a:lnTo>
                  <a:pt x="4608428" y="2016224"/>
                </a:lnTo>
                <a:lnTo>
                  <a:pt x="3933480" y="2016224"/>
                </a:lnTo>
                <a:lnTo>
                  <a:pt x="3933480" y="2016224"/>
                </a:lnTo>
                <a:lnTo>
                  <a:pt x="3819559" y="2016224"/>
                </a:lnTo>
                <a:cubicBezTo>
                  <a:pt x="3633967" y="2016224"/>
                  <a:pt x="3483515" y="1865772"/>
                  <a:pt x="3483515" y="1680180"/>
                </a:cubicBezTo>
                <a:lnTo>
                  <a:pt x="3483515" y="1680187"/>
                </a:lnTo>
                <a:lnTo>
                  <a:pt x="0" y="2678385"/>
                </a:lnTo>
                <a:lnTo>
                  <a:pt x="3483515" y="1176131"/>
                </a:lnTo>
                <a:lnTo>
                  <a:pt x="3483515" y="336044"/>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1200" dirty="0">
              <a:solidFill>
                <a:schemeClr val="tx1"/>
              </a:solidFill>
            </a:endParaRPr>
          </a:p>
        </p:txBody>
      </p:sp>
      <p:sp>
        <p:nvSpPr>
          <p:cNvPr id="35" name="4 Llamada rectangular redondeada"/>
          <p:cNvSpPr/>
          <p:nvPr/>
        </p:nvSpPr>
        <p:spPr>
          <a:xfrm>
            <a:off x="7315200" y="2867794"/>
            <a:ext cx="3469592" cy="1440160"/>
          </a:xfrm>
          <a:prstGeom prst="wedgeRoundRectCallout">
            <a:avLst>
              <a:gd name="adj1" fmla="val -192204"/>
              <a:gd name="adj2" fmla="val 123671"/>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1200" dirty="0" smtClean="0">
              <a:solidFill>
                <a:schemeClr val="tx1"/>
              </a:solidFill>
            </a:endParaRPr>
          </a:p>
        </p:txBody>
      </p:sp>
      <p:sp>
        <p:nvSpPr>
          <p:cNvPr id="36" name="5 Llamada rectangular redondeada"/>
          <p:cNvSpPr/>
          <p:nvPr/>
        </p:nvSpPr>
        <p:spPr>
          <a:xfrm>
            <a:off x="6444207" y="4437112"/>
            <a:ext cx="3176043" cy="1906538"/>
          </a:xfrm>
          <a:prstGeom prst="wedgeRoundRectCallout">
            <a:avLst>
              <a:gd name="adj1" fmla="val -122041"/>
              <a:gd name="adj2" fmla="val 3937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1200" dirty="0" smtClean="0">
              <a:solidFill>
                <a:schemeClr val="tx1"/>
              </a:solidFill>
            </a:endParaRPr>
          </a:p>
        </p:txBody>
      </p:sp>
      <p:sp>
        <p:nvSpPr>
          <p:cNvPr id="2" name="Rectángulo 1"/>
          <p:cNvSpPr/>
          <p:nvPr/>
        </p:nvSpPr>
        <p:spPr>
          <a:xfrm>
            <a:off x="7705724" y="1372097"/>
            <a:ext cx="4124325" cy="1384995"/>
          </a:xfrm>
          <a:prstGeom prst="rect">
            <a:avLst/>
          </a:prstGeom>
        </p:spPr>
        <p:txBody>
          <a:bodyPr wrap="square">
            <a:spAutoFit/>
          </a:bodyPr>
          <a:lstStyle/>
          <a:p>
            <a:pPr algn="just"/>
            <a:r>
              <a:rPr lang="es-PE" sz="1200" dirty="0">
                <a:latin typeface="Century Schoolbook"/>
              </a:rPr>
              <a:t>En las zonas con potencial agropecuario  se deben priorizar proyectos de mejoramiento de producción  cacao, plátano, entre otros, con mejoramiento tecnológico del suelo afín de potenciar la productividad.  En las zonas con potencial  para producción forestal  se debe potenciar la actividad de reforestación para producción forestal  de madera </a:t>
            </a:r>
          </a:p>
        </p:txBody>
      </p:sp>
      <p:sp>
        <p:nvSpPr>
          <p:cNvPr id="5" name="Rectángulo 4"/>
          <p:cNvSpPr/>
          <p:nvPr/>
        </p:nvSpPr>
        <p:spPr>
          <a:xfrm>
            <a:off x="7324725" y="2880836"/>
            <a:ext cx="3460067" cy="1384995"/>
          </a:xfrm>
          <a:prstGeom prst="rect">
            <a:avLst/>
          </a:prstGeom>
        </p:spPr>
        <p:txBody>
          <a:bodyPr wrap="square">
            <a:spAutoFit/>
          </a:bodyPr>
          <a:lstStyle/>
          <a:p>
            <a:pPr algn="just"/>
            <a:r>
              <a:rPr lang="es-PE" sz="1200" dirty="0">
                <a:latin typeface="Century Schoolbook"/>
              </a:rPr>
              <a:t>En las zonas con potencial para recuperación  se debe impulsar la producción de sistemas agroforestales , reforestación de fajas marginales  afín de promover la recuperación de estos ecosistemas  e impulsar  la producción  agrícola en equilibrio con el potencial de estas zonas </a:t>
            </a:r>
          </a:p>
        </p:txBody>
      </p:sp>
      <p:sp>
        <p:nvSpPr>
          <p:cNvPr id="6" name="Rectángulo 5"/>
          <p:cNvSpPr/>
          <p:nvPr/>
        </p:nvSpPr>
        <p:spPr>
          <a:xfrm>
            <a:off x="6453732" y="4456784"/>
            <a:ext cx="3166517" cy="1938992"/>
          </a:xfrm>
          <a:prstGeom prst="rect">
            <a:avLst/>
          </a:prstGeom>
        </p:spPr>
        <p:txBody>
          <a:bodyPr wrap="square">
            <a:spAutoFit/>
          </a:bodyPr>
          <a:lstStyle/>
          <a:p>
            <a:pPr algn="just"/>
            <a:r>
              <a:rPr lang="es-PE" sz="1200" dirty="0">
                <a:latin typeface="Century Schoolbook"/>
              </a:rPr>
              <a:t>En las zonas con potencial para PROTECCION Y CONSERVACIÓN </a:t>
            </a:r>
            <a:r>
              <a:rPr lang="es-PE" sz="1200" dirty="0" smtClean="0">
                <a:latin typeface="Century Schoolbook"/>
              </a:rPr>
              <a:t>se </a:t>
            </a:r>
            <a:r>
              <a:rPr lang="es-PE" sz="1200" dirty="0">
                <a:latin typeface="Century Schoolbook"/>
              </a:rPr>
              <a:t>debe promover la implementación de mecanismos de conservación </a:t>
            </a:r>
            <a:r>
              <a:rPr lang="es-PE" sz="1200" dirty="0" smtClean="0">
                <a:latin typeface="Century Schoolbook"/>
              </a:rPr>
              <a:t>como </a:t>
            </a:r>
            <a:r>
              <a:rPr lang="es-PE" sz="1200" dirty="0">
                <a:latin typeface="Century Schoolbook"/>
              </a:rPr>
              <a:t>concesiones de conservación, bosques locales, ecoturismo, </a:t>
            </a:r>
            <a:r>
              <a:rPr lang="es-PE" sz="1200" dirty="0" smtClean="0">
                <a:latin typeface="Century Schoolbook"/>
              </a:rPr>
              <a:t>aprovechamiento </a:t>
            </a:r>
            <a:r>
              <a:rPr lang="es-PE" sz="1200" dirty="0">
                <a:latin typeface="Century Schoolbook"/>
              </a:rPr>
              <a:t>de productos no maderables entere otros que no afecten los servicios ambientales de estos ecosistemas y asegurar el recurso hídrico para la provincia</a:t>
            </a:r>
          </a:p>
        </p:txBody>
      </p:sp>
      <p:sp>
        <p:nvSpPr>
          <p:cNvPr id="17" name="Flecha derecha 16">
            <a:hlinkClick r:id="rId5" action="ppaction://hlinksldjump"/>
          </p:cNvPr>
          <p:cNvSpPr/>
          <p:nvPr/>
        </p:nvSpPr>
        <p:spPr>
          <a:xfrm>
            <a:off x="10180711" y="5842417"/>
            <a:ext cx="1649338" cy="626446"/>
          </a:xfrm>
          <a:prstGeom prst="rightArrow">
            <a:avLst/>
          </a:prstGeom>
          <a:solidFill>
            <a:srgbClr val="036654"/>
          </a:solidFill>
          <a:ln>
            <a:solidFill>
              <a:srgbClr val="036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RETORNAR</a:t>
            </a:r>
            <a:endParaRPr lang="es-PE" b="1" dirty="0"/>
          </a:p>
        </p:txBody>
      </p:sp>
    </p:spTree>
    <p:extLst>
      <p:ext uri="{BB962C8B-B14F-4D97-AF65-F5344CB8AC3E}">
        <p14:creationId xmlns:p14="http://schemas.microsoft.com/office/powerpoint/2010/main" val="1162996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1529697" y="968483"/>
            <a:ext cx="4050707" cy="5872425"/>
            <a:chOff x="1768981" y="1429247"/>
            <a:chExt cx="3301309" cy="5053743"/>
          </a:xfrm>
        </p:grpSpPr>
        <p:pic>
          <p:nvPicPr>
            <p:cNvPr id="4" name="Imagen 3"/>
            <p:cNvPicPr>
              <a:picLocks noChangeAspect="1"/>
            </p:cNvPicPr>
            <p:nvPr/>
          </p:nvPicPr>
          <p:blipFill>
            <a:blip r:embed="rId2"/>
            <a:stretch>
              <a:fillRect/>
            </a:stretch>
          </p:blipFill>
          <p:spPr>
            <a:xfrm>
              <a:off x="1776284" y="1429247"/>
              <a:ext cx="3294006" cy="5053743"/>
            </a:xfrm>
            <a:prstGeom prst="rect">
              <a:avLst/>
            </a:prstGeom>
          </p:spPr>
        </p:pic>
        <p:sp>
          <p:nvSpPr>
            <p:cNvPr id="5" name="Rectángulo 4"/>
            <p:cNvSpPr/>
            <p:nvPr/>
          </p:nvSpPr>
          <p:spPr>
            <a:xfrm>
              <a:off x="1768981" y="3238856"/>
              <a:ext cx="1692068" cy="863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252820"/>
            <a:ext cx="91426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4"/>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4"/>
            <a:srcRect t="76644" b="16696"/>
            <a:stretch/>
          </p:blipFill>
          <p:spPr>
            <a:xfrm>
              <a:off x="9820275" y="6491017"/>
              <a:ext cx="1798729" cy="158284"/>
            </a:xfrm>
            <a:prstGeom prst="rect">
              <a:avLst/>
            </a:prstGeom>
          </p:spPr>
        </p:pic>
      </p:grpSp>
      <p:sp>
        <p:nvSpPr>
          <p:cNvPr id="14" name="CuadroTexto 13"/>
          <p:cNvSpPr txBox="1"/>
          <p:nvPr/>
        </p:nvSpPr>
        <p:spPr>
          <a:xfrm>
            <a:off x="7152829" y="2558360"/>
            <a:ext cx="3357041" cy="1785104"/>
          </a:xfrm>
          <a:prstGeom prst="rect">
            <a:avLst/>
          </a:prstGeom>
          <a:solidFill>
            <a:srgbClr val="036654"/>
          </a:solidFill>
        </p:spPr>
        <p:txBody>
          <a:bodyPr wrap="square" rtlCol="0">
            <a:spAutoFit/>
          </a:bodyPr>
          <a:lstStyle/>
          <a:p>
            <a:pPr algn="ctr"/>
            <a:r>
              <a:rPr lang="es-ES" sz="2200" b="1" dirty="0" smtClean="0">
                <a:solidFill>
                  <a:schemeClr val="bg1"/>
                </a:solidFill>
                <a:latin typeface="Century Schoolbook"/>
              </a:rPr>
              <a:t>Decreto Regional N°002-2009-GRSM/PGR aprueba el Reglamento de ZEE</a:t>
            </a:r>
          </a:p>
        </p:txBody>
      </p:sp>
    </p:spTree>
    <p:extLst>
      <p:ext uri="{BB962C8B-B14F-4D97-AF65-F5344CB8AC3E}">
        <p14:creationId xmlns:p14="http://schemas.microsoft.com/office/powerpoint/2010/main" val="2659300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696261" y="1856797"/>
            <a:ext cx="3094695" cy="1101724"/>
          </a:xfrm>
          <a:prstGeom prst="roundRect">
            <a:avLst/>
          </a:prstGeom>
          <a:solidFill>
            <a:srgbClr val="03665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600" b="1" dirty="0">
                <a:latin typeface="Verdana" panose="020B0604030504040204" pitchFamily="34" charset="0"/>
                <a:ea typeface="Verdana" panose="020B0604030504040204" pitchFamily="34" charset="0"/>
                <a:cs typeface="Verdana" panose="020B0604030504040204" pitchFamily="34" charset="0"/>
              </a:rPr>
              <a:t>Dirección Ejecutiva de Gestión Estratégica Ambiental</a:t>
            </a:r>
          </a:p>
        </p:txBody>
      </p:sp>
      <p:sp>
        <p:nvSpPr>
          <p:cNvPr id="40" name="Rectángulo redondeado 39"/>
          <p:cNvSpPr/>
          <p:nvPr/>
        </p:nvSpPr>
        <p:spPr>
          <a:xfrm>
            <a:off x="4570645" y="1856797"/>
            <a:ext cx="3094695" cy="1101724"/>
          </a:xfrm>
          <a:prstGeom prst="roundRect">
            <a:avLst/>
          </a:prstGeom>
          <a:solidFill>
            <a:srgbClr val="03665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600" b="1" dirty="0">
                <a:latin typeface="Verdana" panose="020B0604030504040204" pitchFamily="34" charset="0"/>
                <a:ea typeface="Verdana" panose="020B0604030504040204" pitchFamily="34" charset="0"/>
                <a:cs typeface="Verdana" panose="020B0604030504040204" pitchFamily="34" charset="0"/>
              </a:rPr>
              <a:t>Dirección Ejecutiva de Administración y Conservación de los Recursos Naturales</a:t>
            </a:r>
          </a:p>
        </p:txBody>
      </p:sp>
      <p:sp>
        <p:nvSpPr>
          <p:cNvPr id="41" name="Rectángulo redondeado 40"/>
          <p:cNvSpPr/>
          <p:nvPr/>
        </p:nvSpPr>
        <p:spPr>
          <a:xfrm>
            <a:off x="8570262" y="1856797"/>
            <a:ext cx="3094695" cy="1101724"/>
          </a:xfrm>
          <a:prstGeom prst="roundRect">
            <a:avLst/>
          </a:prstGeom>
          <a:solidFill>
            <a:srgbClr val="03665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600" b="1" dirty="0">
                <a:latin typeface="Verdana" panose="020B0604030504040204" pitchFamily="34" charset="0"/>
                <a:ea typeface="Verdana" panose="020B0604030504040204" pitchFamily="34" charset="0"/>
                <a:cs typeface="Verdana" panose="020B0604030504040204" pitchFamily="34" charset="0"/>
              </a:rPr>
              <a:t>Dirección Ejecutiva de Gestión Territorial</a:t>
            </a:r>
          </a:p>
        </p:txBody>
      </p:sp>
      <p:sp>
        <p:nvSpPr>
          <p:cNvPr id="32" name="Rectángulo 31">
            <a:hlinkClick r:id="rId2" action="ppaction://hlinkfile"/>
          </p:cNvPr>
          <p:cNvSpPr/>
          <p:nvPr/>
        </p:nvSpPr>
        <p:spPr>
          <a:xfrm>
            <a:off x="7128610" y="6153506"/>
            <a:ext cx="4703732" cy="307777"/>
          </a:xfrm>
          <a:prstGeom prst="rect">
            <a:avLst/>
          </a:prstGeom>
        </p:spPr>
        <p:txBody>
          <a:bodyPr wrap="square">
            <a:spAutoFit/>
          </a:bodyPr>
          <a:lstStyle/>
          <a:p>
            <a:pPr algn="ctr"/>
            <a:r>
              <a:rPr lang="es-PE" sz="1400" dirty="0">
                <a:solidFill>
                  <a:srgbClr val="0000CC"/>
                </a:solidFill>
                <a:latin typeface="Verdana" panose="020B0604030504040204" pitchFamily="34" charset="0"/>
                <a:ea typeface="Verdana" panose="020B0604030504040204" pitchFamily="34" charset="0"/>
                <a:cs typeface="Verdana" panose="020B0604030504040204" pitchFamily="34" charset="0"/>
              </a:rPr>
              <a:t>(Ordenanza Regional N° </a:t>
            </a:r>
            <a:r>
              <a:rPr lang="es-PE" sz="1400" dirty="0" smtClean="0">
                <a:solidFill>
                  <a:srgbClr val="0000CC"/>
                </a:solidFill>
                <a:latin typeface="Verdana" panose="020B0604030504040204" pitchFamily="34" charset="0"/>
                <a:ea typeface="Verdana" panose="020B0604030504040204" pitchFamily="34" charset="0"/>
                <a:cs typeface="Verdana" panose="020B0604030504040204" pitchFamily="34" charset="0"/>
              </a:rPr>
              <a:t>013-2011–GRSM/CR</a:t>
            </a:r>
            <a:r>
              <a:rPr lang="es-PE" sz="1400" dirty="0">
                <a:solidFill>
                  <a:srgbClr val="0000CC"/>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62" name="Conector recto 61"/>
          <p:cNvCxnSpPr/>
          <p:nvPr/>
        </p:nvCxnSpPr>
        <p:spPr>
          <a:xfrm>
            <a:off x="6117992" y="3887888"/>
            <a:ext cx="0" cy="232385"/>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63" name="Conector recto 62"/>
          <p:cNvCxnSpPr/>
          <p:nvPr/>
        </p:nvCxnSpPr>
        <p:spPr>
          <a:xfrm>
            <a:off x="6118213" y="4806098"/>
            <a:ext cx="0" cy="232385"/>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64" name="Conector recto 63"/>
          <p:cNvCxnSpPr/>
          <p:nvPr/>
        </p:nvCxnSpPr>
        <p:spPr>
          <a:xfrm>
            <a:off x="10276114" y="3879253"/>
            <a:ext cx="0" cy="232385"/>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65" name="Conector recto 64"/>
          <p:cNvCxnSpPr/>
          <p:nvPr/>
        </p:nvCxnSpPr>
        <p:spPr>
          <a:xfrm>
            <a:off x="10276335" y="4797463"/>
            <a:ext cx="0" cy="232385"/>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55" name="Conector recto 54"/>
          <p:cNvCxnSpPr/>
          <p:nvPr/>
        </p:nvCxnSpPr>
        <p:spPr>
          <a:xfrm>
            <a:off x="2243608" y="1615219"/>
            <a:ext cx="0" cy="213369"/>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56" name="Conector recto 55"/>
          <p:cNvCxnSpPr/>
          <p:nvPr/>
        </p:nvCxnSpPr>
        <p:spPr>
          <a:xfrm>
            <a:off x="10262751" y="1643646"/>
            <a:ext cx="0" cy="213369"/>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59" name="Conector recto 58"/>
          <p:cNvCxnSpPr/>
          <p:nvPr/>
        </p:nvCxnSpPr>
        <p:spPr>
          <a:xfrm>
            <a:off x="6120294" y="2988072"/>
            <a:ext cx="0" cy="232385"/>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60" name="Conector recto 59"/>
          <p:cNvCxnSpPr/>
          <p:nvPr/>
        </p:nvCxnSpPr>
        <p:spPr>
          <a:xfrm>
            <a:off x="10262751" y="2988072"/>
            <a:ext cx="0" cy="232385"/>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61" name="Conector recto 60"/>
          <p:cNvCxnSpPr/>
          <p:nvPr/>
        </p:nvCxnSpPr>
        <p:spPr>
          <a:xfrm>
            <a:off x="2243608" y="3887888"/>
            <a:ext cx="0" cy="232385"/>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57" name="Conector recto 56"/>
          <p:cNvCxnSpPr/>
          <p:nvPr/>
        </p:nvCxnSpPr>
        <p:spPr>
          <a:xfrm>
            <a:off x="2244759" y="2984791"/>
            <a:ext cx="0" cy="192054"/>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sp>
        <p:nvSpPr>
          <p:cNvPr id="42" name="Rectángulo redondeado 41"/>
          <p:cNvSpPr/>
          <p:nvPr/>
        </p:nvSpPr>
        <p:spPr>
          <a:xfrm>
            <a:off x="696262" y="3195169"/>
            <a:ext cx="3094695" cy="684084"/>
          </a:xfrm>
          <a:prstGeom prst="roundRect">
            <a:avLst/>
          </a:prstGeom>
          <a:solidFill>
            <a:srgbClr val="B9B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600" dirty="0">
                <a:solidFill>
                  <a:schemeClr val="tx1"/>
                </a:solidFill>
                <a:latin typeface="Verdana" panose="020B0604030504040204" pitchFamily="34" charset="0"/>
                <a:ea typeface="Verdana" panose="020B0604030504040204" pitchFamily="34" charset="0"/>
                <a:cs typeface="Verdana" panose="020B0604030504040204" pitchFamily="34" charset="0"/>
              </a:rPr>
              <a:t>Área de Planeamiento y Gestión Ambiental</a:t>
            </a:r>
          </a:p>
        </p:txBody>
      </p:sp>
      <p:sp>
        <p:nvSpPr>
          <p:cNvPr id="43" name="Rectángulo redondeado 42"/>
          <p:cNvSpPr/>
          <p:nvPr/>
        </p:nvSpPr>
        <p:spPr>
          <a:xfrm>
            <a:off x="696262" y="4116826"/>
            <a:ext cx="3094695" cy="684084"/>
          </a:xfrm>
          <a:prstGeom prst="roundRect">
            <a:avLst/>
          </a:prstGeom>
          <a:solidFill>
            <a:srgbClr val="B9B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600" dirty="0">
                <a:solidFill>
                  <a:schemeClr val="tx1"/>
                </a:solidFill>
                <a:latin typeface="Verdana" panose="020B0604030504040204" pitchFamily="34" charset="0"/>
                <a:ea typeface="Verdana" panose="020B0604030504040204" pitchFamily="34" charset="0"/>
                <a:cs typeface="Verdana" panose="020B0604030504040204" pitchFamily="34" charset="0"/>
              </a:rPr>
              <a:t>Área de Evaluación y Fiscalización Ambiental</a:t>
            </a:r>
          </a:p>
        </p:txBody>
      </p:sp>
      <p:sp>
        <p:nvSpPr>
          <p:cNvPr id="44" name="Rectángulo redondeado 43"/>
          <p:cNvSpPr/>
          <p:nvPr/>
        </p:nvSpPr>
        <p:spPr>
          <a:xfrm>
            <a:off x="4570645" y="3195169"/>
            <a:ext cx="3094695" cy="684084"/>
          </a:xfrm>
          <a:prstGeom prst="roundRect">
            <a:avLst/>
          </a:prstGeom>
          <a:solidFill>
            <a:srgbClr val="C0EA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600" dirty="0">
                <a:solidFill>
                  <a:schemeClr val="tx1"/>
                </a:solidFill>
                <a:latin typeface="Verdana" panose="020B0604030504040204" pitchFamily="34" charset="0"/>
                <a:ea typeface="Verdana" panose="020B0604030504040204" pitchFamily="34" charset="0"/>
                <a:cs typeface="Verdana" panose="020B0604030504040204" pitchFamily="34" charset="0"/>
              </a:rPr>
              <a:t>Área de Conservación y Servicios Ambientales</a:t>
            </a:r>
          </a:p>
        </p:txBody>
      </p:sp>
      <p:sp>
        <p:nvSpPr>
          <p:cNvPr id="45" name="Rectángulo redondeado 44"/>
          <p:cNvSpPr/>
          <p:nvPr/>
        </p:nvSpPr>
        <p:spPr>
          <a:xfrm>
            <a:off x="4570645" y="4116826"/>
            <a:ext cx="3094695" cy="684084"/>
          </a:xfrm>
          <a:prstGeom prst="roundRect">
            <a:avLst/>
          </a:prstGeom>
          <a:solidFill>
            <a:srgbClr val="C0EA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600" dirty="0">
                <a:solidFill>
                  <a:schemeClr val="tx1"/>
                </a:solidFill>
                <a:latin typeface="Verdana" panose="020B0604030504040204" pitchFamily="34" charset="0"/>
                <a:ea typeface="Verdana" panose="020B0604030504040204" pitchFamily="34" charset="0"/>
                <a:cs typeface="Verdana" panose="020B0604030504040204" pitchFamily="34" charset="0"/>
              </a:rPr>
              <a:t>Área de Planeamiento y Gestión de los RRNN</a:t>
            </a:r>
          </a:p>
        </p:txBody>
      </p:sp>
      <p:sp>
        <p:nvSpPr>
          <p:cNvPr id="46" name="Rectángulo redondeado 45"/>
          <p:cNvSpPr/>
          <p:nvPr/>
        </p:nvSpPr>
        <p:spPr>
          <a:xfrm>
            <a:off x="8570262" y="3195169"/>
            <a:ext cx="3094695" cy="684084"/>
          </a:xfrm>
          <a:prstGeom prst="roundRect">
            <a:avLst/>
          </a:prstGeom>
          <a:solidFill>
            <a:srgbClr val="06D4A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600" dirty="0">
                <a:solidFill>
                  <a:schemeClr val="tx1"/>
                </a:solidFill>
                <a:latin typeface="Verdana" panose="020B0604030504040204" pitchFamily="34" charset="0"/>
                <a:ea typeface="Verdana" panose="020B0604030504040204" pitchFamily="34" charset="0"/>
                <a:cs typeface="Verdana" panose="020B0604030504040204" pitchFamily="34" charset="0"/>
              </a:rPr>
              <a:t>Área de Ordenamiento Territorial</a:t>
            </a:r>
          </a:p>
        </p:txBody>
      </p:sp>
      <p:sp>
        <p:nvSpPr>
          <p:cNvPr id="47" name="Rectángulo redondeado 46"/>
          <p:cNvSpPr/>
          <p:nvPr/>
        </p:nvSpPr>
        <p:spPr>
          <a:xfrm>
            <a:off x="8570262" y="4116826"/>
            <a:ext cx="3094695" cy="684084"/>
          </a:xfrm>
          <a:prstGeom prst="roundRect">
            <a:avLst/>
          </a:prstGeom>
          <a:solidFill>
            <a:srgbClr val="06D4A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600" dirty="0">
                <a:solidFill>
                  <a:schemeClr val="tx1"/>
                </a:solidFill>
                <a:latin typeface="Verdana" panose="020B0604030504040204" pitchFamily="34" charset="0"/>
                <a:ea typeface="Verdana" panose="020B0604030504040204" pitchFamily="34" charset="0"/>
                <a:cs typeface="Verdana" panose="020B0604030504040204" pitchFamily="34" charset="0"/>
              </a:rPr>
              <a:t>Área de Demarcación y Organización Territorial</a:t>
            </a:r>
          </a:p>
        </p:txBody>
      </p:sp>
      <p:sp>
        <p:nvSpPr>
          <p:cNvPr id="48" name="Rectángulo redondeado 47"/>
          <p:cNvSpPr/>
          <p:nvPr/>
        </p:nvSpPr>
        <p:spPr>
          <a:xfrm>
            <a:off x="4570645" y="5020442"/>
            <a:ext cx="3094695" cy="827743"/>
          </a:xfrm>
          <a:prstGeom prst="roundRect">
            <a:avLst/>
          </a:prstGeom>
          <a:solidFill>
            <a:srgbClr val="C0EA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600" dirty="0">
                <a:solidFill>
                  <a:schemeClr val="tx1"/>
                </a:solidFill>
                <a:latin typeface="Verdana" panose="020B0604030504040204" pitchFamily="34" charset="0"/>
                <a:ea typeface="Verdana" panose="020B0604030504040204" pitchFamily="34" charset="0"/>
                <a:cs typeface="Verdana" panose="020B0604030504040204" pitchFamily="34" charset="0"/>
              </a:rPr>
              <a:t>Área de Promoción de Inversión y Mecanismos Limpios de Conservación</a:t>
            </a:r>
          </a:p>
        </p:txBody>
      </p:sp>
      <p:sp>
        <p:nvSpPr>
          <p:cNvPr id="49" name="Rectángulo redondeado 48"/>
          <p:cNvSpPr/>
          <p:nvPr/>
        </p:nvSpPr>
        <p:spPr>
          <a:xfrm>
            <a:off x="8570262" y="5037160"/>
            <a:ext cx="3094695" cy="874989"/>
          </a:xfrm>
          <a:prstGeom prst="roundRect">
            <a:avLst/>
          </a:prstGeom>
          <a:solidFill>
            <a:srgbClr val="06D4A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600" dirty="0">
                <a:solidFill>
                  <a:schemeClr val="tx1"/>
                </a:solidFill>
                <a:latin typeface="Verdana" panose="020B0604030504040204" pitchFamily="34" charset="0"/>
                <a:ea typeface="Verdana" panose="020B0604030504040204" pitchFamily="34" charset="0"/>
                <a:cs typeface="Verdana" panose="020B0604030504040204" pitchFamily="34" charset="0"/>
              </a:rPr>
              <a:t>Área de administración y adjudicación de Terrenos del Estado </a:t>
            </a:r>
          </a:p>
        </p:txBody>
      </p:sp>
      <p:sp>
        <p:nvSpPr>
          <p:cNvPr id="50" name="Rectángulo redondeado 49"/>
          <p:cNvSpPr/>
          <p:nvPr/>
        </p:nvSpPr>
        <p:spPr>
          <a:xfrm>
            <a:off x="4570645" y="193001"/>
            <a:ext cx="3094695" cy="1101724"/>
          </a:xfrm>
          <a:prstGeom prst="roundRect">
            <a:avLst/>
          </a:prstGeom>
          <a:solidFill>
            <a:srgbClr val="03665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2000" b="1" dirty="0">
                <a:latin typeface="Verdana" panose="020B0604030504040204" pitchFamily="34" charset="0"/>
                <a:ea typeface="Verdana" panose="020B0604030504040204" pitchFamily="34" charset="0"/>
                <a:cs typeface="Verdana" panose="020B0604030504040204" pitchFamily="34" charset="0"/>
              </a:rPr>
              <a:t>Autoridad Regional Ambiental</a:t>
            </a:r>
          </a:p>
          <a:p>
            <a:pPr algn="ctr"/>
            <a:r>
              <a:rPr lang="es-PE" sz="2000" b="1" dirty="0">
                <a:latin typeface="Verdana" panose="020B0604030504040204" pitchFamily="34" charset="0"/>
                <a:ea typeface="Verdana" panose="020B0604030504040204" pitchFamily="34" charset="0"/>
                <a:cs typeface="Verdana" panose="020B0604030504040204" pitchFamily="34" charset="0"/>
              </a:rPr>
              <a:t>(ARA)</a:t>
            </a:r>
          </a:p>
        </p:txBody>
      </p:sp>
      <p:cxnSp>
        <p:nvCxnSpPr>
          <p:cNvPr id="5" name="Conector recto 4"/>
          <p:cNvCxnSpPr/>
          <p:nvPr/>
        </p:nvCxnSpPr>
        <p:spPr>
          <a:xfrm>
            <a:off x="6117992" y="1310756"/>
            <a:ext cx="0" cy="503116"/>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53" name="Conector recto 52"/>
          <p:cNvCxnSpPr/>
          <p:nvPr/>
        </p:nvCxnSpPr>
        <p:spPr>
          <a:xfrm flipH="1">
            <a:off x="2243608" y="1629549"/>
            <a:ext cx="8032506"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sp>
        <p:nvSpPr>
          <p:cNvPr id="31" name="Rectángulo redondeado 30"/>
          <p:cNvSpPr/>
          <p:nvPr/>
        </p:nvSpPr>
        <p:spPr>
          <a:xfrm>
            <a:off x="2283949" y="5647585"/>
            <a:ext cx="1896373" cy="766635"/>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PE" sz="1400" dirty="0">
                <a:solidFill>
                  <a:schemeClr val="bg1"/>
                </a:solidFill>
                <a:latin typeface="Verdana" panose="020B0604030504040204" pitchFamily="34" charset="0"/>
                <a:ea typeface="Verdana" panose="020B0604030504040204" pitchFamily="34" charset="0"/>
                <a:cs typeface="Verdana" panose="020B0604030504040204" pitchFamily="34" charset="0"/>
              </a:rPr>
              <a:t>Unidades de Gestión Forestal y Fauna Silvestre</a:t>
            </a:r>
          </a:p>
        </p:txBody>
      </p:sp>
      <p:sp>
        <p:nvSpPr>
          <p:cNvPr id="6" name="CuadroTexto 5"/>
          <p:cNvSpPr txBox="1"/>
          <p:nvPr/>
        </p:nvSpPr>
        <p:spPr>
          <a:xfrm>
            <a:off x="259337" y="5622630"/>
            <a:ext cx="1715845" cy="292388"/>
          </a:xfrm>
          <a:prstGeom prst="rect">
            <a:avLst/>
          </a:prstGeom>
          <a:solidFill>
            <a:srgbClr val="003300"/>
          </a:solidFill>
        </p:spPr>
        <p:txBody>
          <a:bodyPr wrap="square" rtlCol="0" anchor="ctr" anchorCtr="0">
            <a:spAutoFit/>
          </a:bodyPr>
          <a:lstStyle/>
          <a:p>
            <a:r>
              <a:rPr lang="es-PE" sz="1300" dirty="0">
                <a:solidFill>
                  <a:schemeClr val="bg1"/>
                </a:solidFill>
                <a:latin typeface="Verdana" panose="020B0604030504040204" pitchFamily="34" charset="0"/>
                <a:ea typeface="Verdana" panose="020B0604030504040204" pitchFamily="34" charset="0"/>
                <a:cs typeface="Verdana" panose="020B0604030504040204" pitchFamily="34" charset="0"/>
              </a:rPr>
              <a:t>Gestor Forestal</a:t>
            </a:r>
          </a:p>
        </p:txBody>
      </p:sp>
      <p:sp>
        <p:nvSpPr>
          <p:cNvPr id="7" name="Cerrar llave 6"/>
          <p:cNvSpPr/>
          <p:nvPr/>
        </p:nvSpPr>
        <p:spPr>
          <a:xfrm>
            <a:off x="1980434" y="5622630"/>
            <a:ext cx="124924" cy="914131"/>
          </a:xfrm>
          <a:prstGeom prst="rightBrace">
            <a:avLst>
              <a:gd name="adj1" fmla="val 83804"/>
              <a:gd name="adj2" fmla="val 50000"/>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37" name="CuadroTexto 36"/>
          <p:cNvSpPr txBox="1"/>
          <p:nvPr/>
        </p:nvSpPr>
        <p:spPr>
          <a:xfrm>
            <a:off x="259337" y="5933835"/>
            <a:ext cx="1715845" cy="292388"/>
          </a:xfrm>
          <a:prstGeom prst="rect">
            <a:avLst/>
          </a:prstGeom>
          <a:solidFill>
            <a:srgbClr val="0000CC"/>
          </a:solidFill>
        </p:spPr>
        <p:txBody>
          <a:bodyPr wrap="square" rtlCol="0" anchor="ctr" anchorCtr="0">
            <a:spAutoFit/>
          </a:bodyPr>
          <a:lstStyle/>
          <a:p>
            <a:r>
              <a:rPr lang="es-PE" sz="1300" dirty="0">
                <a:solidFill>
                  <a:schemeClr val="bg1"/>
                </a:solidFill>
                <a:latin typeface="Verdana" panose="020B0604030504040204" pitchFamily="34" charset="0"/>
                <a:ea typeface="Verdana" panose="020B0604030504040204" pitchFamily="34" charset="0"/>
                <a:cs typeface="Verdana" panose="020B0604030504040204" pitchFamily="34" charset="0"/>
              </a:rPr>
              <a:t>Gestor Ambiental</a:t>
            </a:r>
          </a:p>
        </p:txBody>
      </p:sp>
      <p:sp>
        <p:nvSpPr>
          <p:cNvPr id="38" name="CuadroTexto 37"/>
          <p:cNvSpPr txBox="1"/>
          <p:nvPr/>
        </p:nvSpPr>
        <p:spPr>
          <a:xfrm>
            <a:off x="260435" y="6244374"/>
            <a:ext cx="1715845" cy="292388"/>
          </a:xfrm>
          <a:prstGeom prst="rect">
            <a:avLst/>
          </a:prstGeom>
          <a:solidFill>
            <a:srgbClr val="663300"/>
          </a:solidFill>
        </p:spPr>
        <p:txBody>
          <a:bodyPr wrap="square" rtlCol="0" anchor="ctr" anchorCtr="0">
            <a:spAutoFit/>
          </a:bodyPr>
          <a:lstStyle/>
          <a:p>
            <a:r>
              <a:rPr lang="es-PE" sz="1300" dirty="0">
                <a:solidFill>
                  <a:schemeClr val="bg1"/>
                </a:solidFill>
                <a:latin typeface="Verdana" panose="020B0604030504040204" pitchFamily="34" charset="0"/>
                <a:ea typeface="Verdana" panose="020B0604030504040204" pitchFamily="34" charset="0"/>
                <a:cs typeface="Verdana" panose="020B0604030504040204" pitchFamily="34" charset="0"/>
              </a:rPr>
              <a:t>Gestor Territorial</a:t>
            </a:r>
          </a:p>
        </p:txBody>
      </p:sp>
      <p:sp>
        <p:nvSpPr>
          <p:cNvPr id="8" name="CuadroTexto 7"/>
          <p:cNvSpPr txBox="1"/>
          <p:nvPr/>
        </p:nvSpPr>
        <p:spPr>
          <a:xfrm>
            <a:off x="2237880" y="6466511"/>
            <a:ext cx="4963886" cy="276999"/>
          </a:xfrm>
          <a:prstGeom prst="rect">
            <a:avLst/>
          </a:prstGeom>
          <a:noFill/>
        </p:spPr>
        <p:txBody>
          <a:bodyPr wrap="square" rtlCol="0">
            <a:spAutoFit/>
          </a:bodyPr>
          <a:lstStyle/>
          <a:p>
            <a:r>
              <a:rPr lang="es-PE" sz="1200" b="1" dirty="0">
                <a:solidFill>
                  <a:srgbClr val="FF3737"/>
                </a:solidFill>
                <a:latin typeface="Verdana" panose="020B0604030504040204" pitchFamily="34" charset="0"/>
                <a:ea typeface="Verdana" panose="020B0604030504040204" pitchFamily="34" charset="0"/>
                <a:cs typeface="Verdana" panose="020B0604030504040204" pitchFamily="34" charset="0"/>
              </a:rPr>
              <a:t>SEDES: </a:t>
            </a:r>
            <a:r>
              <a:rPr lang="es-PE" sz="1200" dirty="0">
                <a:latin typeface="Verdana" panose="020B0604030504040204" pitchFamily="34" charset="0"/>
                <a:ea typeface="Verdana" panose="020B0604030504040204" pitchFamily="34" charset="0"/>
                <a:cs typeface="Verdana" panose="020B0604030504040204" pitchFamily="34" charset="0"/>
              </a:rPr>
              <a:t>Moyobamba, Tarapoto, Juanjuí y Tocache</a:t>
            </a:r>
          </a:p>
        </p:txBody>
      </p:sp>
      <p:pic>
        <p:nvPicPr>
          <p:cNvPr id="39"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upo 50">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52" name="Imagen 51">
              <a:extLst>
                <a:ext uri="{FF2B5EF4-FFF2-40B4-BE49-F238E27FC236}">
                  <a16:creationId xmlns:a16="http://schemas.microsoft.com/office/drawing/2014/main" id="{3CA6885B-1CA0-41B6-AD0D-0C9F72DDD488}"/>
                </a:ext>
              </a:extLst>
            </p:cNvPr>
            <p:cNvPicPr>
              <a:picLocks noChangeAspect="1"/>
            </p:cNvPicPr>
            <p:nvPr/>
          </p:nvPicPr>
          <p:blipFill rotWithShape="1">
            <a:blip r:embed="rId4"/>
            <a:srcRect l="25323" t="93814" r="27498" b="217"/>
            <a:stretch/>
          </p:blipFill>
          <p:spPr>
            <a:xfrm>
              <a:off x="9820275" y="6305885"/>
              <a:ext cx="1798729" cy="179376"/>
            </a:xfrm>
            <a:prstGeom prst="rect">
              <a:avLst/>
            </a:prstGeom>
          </p:spPr>
        </p:pic>
        <p:pic>
          <p:nvPicPr>
            <p:cNvPr id="54" name="Imagen 53">
              <a:extLst>
                <a:ext uri="{FF2B5EF4-FFF2-40B4-BE49-F238E27FC236}">
                  <a16:creationId xmlns:a16="http://schemas.microsoft.com/office/drawing/2014/main" id="{1000E4C3-0BB9-4AD7-BA3C-9E5D76C338E1}"/>
                </a:ext>
              </a:extLst>
            </p:cNvPr>
            <p:cNvPicPr>
              <a:picLocks noChangeAspect="1"/>
            </p:cNvPicPr>
            <p:nvPr/>
          </p:nvPicPr>
          <p:blipFill rotWithShape="1">
            <a:blip r:embed="rId4"/>
            <a:srcRect t="76644" b="16696"/>
            <a:stretch/>
          </p:blipFill>
          <p:spPr>
            <a:xfrm>
              <a:off x="9820275" y="6491017"/>
              <a:ext cx="1798729" cy="158284"/>
            </a:xfrm>
            <a:prstGeom prst="rect">
              <a:avLst/>
            </a:prstGeom>
          </p:spPr>
        </p:pic>
      </p:grpSp>
    </p:spTree>
    <p:extLst>
      <p:ext uri="{BB962C8B-B14F-4D97-AF65-F5344CB8AC3E}">
        <p14:creationId xmlns:p14="http://schemas.microsoft.com/office/powerpoint/2010/main" val="136084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252820"/>
            <a:ext cx="91426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F2204D2A-EB64-4F60-8EE8-EC2F46481F39}"/>
              </a:ext>
            </a:extLst>
          </p:cNvPr>
          <p:cNvSpPr/>
          <p:nvPr/>
        </p:nvSpPr>
        <p:spPr>
          <a:xfrm>
            <a:off x="342900" y="1279557"/>
            <a:ext cx="11525250" cy="5203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sp>
        <p:nvSpPr>
          <p:cNvPr id="2" name="CuadroTexto 1"/>
          <p:cNvSpPr txBox="1"/>
          <p:nvPr/>
        </p:nvSpPr>
        <p:spPr>
          <a:xfrm>
            <a:off x="600075" y="1981200"/>
            <a:ext cx="11020425" cy="4154984"/>
          </a:xfrm>
          <a:prstGeom prst="rect">
            <a:avLst/>
          </a:prstGeom>
          <a:noFill/>
        </p:spPr>
        <p:txBody>
          <a:bodyPr wrap="square" rtlCol="0">
            <a:spAutoFit/>
          </a:bodyPr>
          <a:lstStyle/>
          <a:p>
            <a:pPr algn="just"/>
            <a:r>
              <a:rPr lang="es-ES" sz="2400" b="1" dirty="0" smtClean="0">
                <a:latin typeface="Century Schoolbook"/>
              </a:rPr>
              <a:t>Artículo 10. Validez de los Actos Administrativos</a:t>
            </a:r>
            <a:endParaRPr lang="es-ES" sz="2400" b="1" kern="0" dirty="0" smtClean="0">
              <a:latin typeface="Century Schoolbook"/>
            </a:endParaRPr>
          </a:p>
          <a:p>
            <a:pPr algn="just"/>
            <a:endParaRPr lang="es-ES" sz="2400" kern="0" dirty="0" smtClean="0">
              <a:latin typeface="Century Schoolbook"/>
            </a:endParaRPr>
          </a:p>
          <a:p>
            <a:pPr algn="just" eaLnBrk="0" hangingPunct="0"/>
            <a:r>
              <a:rPr lang="es-ES" sz="2400" dirty="0" smtClean="0">
                <a:latin typeface="Century Schoolbook"/>
              </a:rPr>
              <a:t>Todo acto administrativo debe contar con un informe de validación de la ZEE. Dichos actos administrativos se relacionan al uso y la ocupación del territorio en sus diversas modalidades: adjudicaciones, concesiones, certificados de posesión, construcción de carreteras, oleoductos, canales de irrigación, escuelas, centros de producción, puesto de salud, etc.</a:t>
            </a:r>
          </a:p>
          <a:p>
            <a:pPr algn="just" eaLnBrk="0" hangingPunct="0"/>
            <a:r>
              <a:rPr lang="es-ES" sz="2400" dirty="0" smtClean="0">
                <a:latin typeface="Century Schoolbook"/>
              </a:rPr>
              <a:t>Dicho informe de validación de la ZEE, será elaborado por la Gerencia de Planeamiento, Presupuesto y Acondicionamiento Territorial, a través de la Subgerencia de Administración Territorial y por cada Dirección Regional, Proyectos Especiales, en el cumplimiento de sus funciones.</a:t>
            </a:r>
          </a:p>
        </p:txBody>
      </p:sp>
      <p:sp>
        <p:nvSpPr>
          <p:cNvPr id="14" name="CuadroTexto 13"/>
          <p:cNvSpPr txBox="1"/>
          <p:nvPr/>
        </p:nvSpPr>
        <p:spPr>
          <a:xfrm>
            <a:off x="600075" y="1441863"/>
            <a:ext cx="11020425" cy="430887"/>
          </a:xfrm>
          <a:prstGeom prst="rect">
            <a:avLst/>
          </a:prstGeom>
          <a:solidFill>
            <a:srgbClr val="036654"/>
          </a:solidFill>
        </p:spPr>
        <p:txBody>
          <a:bodyPr wrap="square" rtlCol="0">
            <a:spAutoFit/>
          </a:bodyPr>
          <a:lstStyle/>
          <a:p>
            <a:pPr algn="ctr"/>
            <a:r>
              <a:rPr lang="es-ES" sz="2200" b="1" dirty="0" smtClean="0">
                <a:solidFill>
                  <a:schemeClr val="bg1"/>
                </a:solidFill>
                <a:latin typeface="Century Schoolbook"/>
              </a:rPr>
              <a:t>Decreto Regional N°002-2009-GRSM/PGR aprueba el Reglamento de ZEE</a:t>
            </a:r>
          </a:p>
        </p:txBody>
      </p:sp>
    </p:spTree>
    <p:extLst>
      <p:ext uri="{BB962C8B-B14F-4D97-AF65-F5344CB8AC3E}">
        <p14:creationId xmlns:p14="http://schemas.microsoft.com/office/powerpoint/2010/main" val="727518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252820"/>
            <a:ext cx="91426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F2204D2A-EB64-4F60-8EE8-EC2F46481F39}"/>
              </a:ext>
            </a:extLst>
          </p:cNvPr>
          <p:cNvSpPr/>
          <p:nvPr/>
        </p:nvSpPr>
        <p:spPr>
          <a:xfrm>
            <a:off x="342900" y="1279557"/>
            <a:ext cx="11525250" cy="5203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sp>
        <p:nvSpPr>
          <p:cNvPr id="2" name="CuadroTexto 1"/>
          <p:cNvSpPr txBox="1"/>
          <p:nvPr/>
        </p:nvSpPr>
        <p:spPr>
          <a:xfrm>
            <a:off x="600075" y="1981200"/>
            <a:ext cx="11020425" cy="2308324"/>
          </a:xfrm>
          <a:prstGeom prst="rect">
            <a:avLst/>
          </a:prstGeom>
          <a:noFill/>
        </p:spPr>
        <p:txBody>
          <a:bodyPr wrap="square" rtlCol="0">
            <a:spAutoFit/>
          </a:bodyPr>
          <a:lstStyle/>
          <a:p>
            <a:pPr algn="just" eaLnBrk="0" hangingPunct="0"/>
            <a:r>
              <a:rPr lang="es-ES" sz="2400" b="1" dirty="0" smtClean="0">
                <a:latin typeface="Century Schoolbook"/>
              </a:rPr>
              <a:t>Artículo 45.	De las acciones legales</a:t>
            </a:r>
          </a:p>
          <a:p>
            <a:pPr algn="just" eaLnBrk="0" hangingPunct="0"/>
            <a:endParaRPr lang="es-ES" sz="2400" dirty="0" smtClean="0">
              <a:latin typeface="Century Schoolbook"/>
            </a:endParaRPr>
          </a:p>
          <a:p>
            <a:pPr algn="just" eaLnBrk="0" hangingPunct="0"/>
            <a:r>
              <a:rPr lang="es-ES" sz="2400" dirty="0" smtClean="0">
                <a:latin typeface="Century Schoolbook"/>
              </a:rPr>
              <a:t>El GRSM, a través de la Procuraduría Pública Regional iniciará acciones legales en materia penal, civil y constitucional, ante actos, hechos, u omisiones que constituyan incumplimiento de la aplicación de la ZEE por persona natural o jurídica.</a:t>
            </a:r>
          </a:p>
        </p:txBody>
      </p:sp>
      <p:sp>
        <p:nvSpPr>
          <p:cNvPr id="14" name="CuadroTexto 13"/>
          <p:cNvSpPr txBox="1"/>
          <p:nvPr/>
        </p:nvSpPr>
        <p:spPr>
          <a:xfrm>
            <a:off x="600075" y="1441863"/>
            <a:ext cx="11020425" cy="461665"/>
          </a:xfrm>
          <a:prstGeom prst="rect">
            <a:avLst/>
          </a:prstGeom>
          <a:solidFill>
            <a:srgbClr val="036654"/>
          </a:solidFill>
        </p:spPr>
        <p:txBody>
          <a:bodyPr wrap="square" rtlCol="0">
            <a:spAutoFit/>
          </a:bodyPr>
          <a:lstStyle/>
          <a:p>
            <a:pPr algn="ctr"/>
            <a:r>
              <a:rPr lang="es-ES" sz="2400" b="1" dirty="0" smtClean="0">
                <a:solidFill>
                  <a:schemeClr val="bg1"/>
                </a:solidFill>
                <a:latin typeface="Century Schoolbook"/>
              </a:rPr>
              <a:t>Decreto Regional N°002-2009-GRSM/PGR aprueba el Reglamento de ZEE</a:t>
            </a:r>
          </a:p>
        </p:txBody>
      </p:sp>
      <p:sp>
        <p:nvSpPr>
          <p:cNvPr id="12" name="Flecha derecha 11">
            <a:hlinkClick r:id="rId4" action="ppaction://hlinksldjump"/>
          </p:cNvPr>
          <p:cNvSpPr/>
          <p:nvPr/>
        </p:nvSpPr>
        <p:spPr>
          <a:xfrm>
            <a:off x="10180711" y="5842417"/>
            <a:ext cx="1649338" cy="626446"/>
          </a:xfrm>
          <a:prstGeom prst="rightArrow">
            <a:avLst/>
          </a:prstGeom>
          <a:solidFill>
            <a:srgbClr val="036654"/>
          </a:solidFill>
          <a:ln>
            <a:solidFill>
              <a:srgbClr val="036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RETORNAR</a:t>
            </a:r>
            <a:endParaRPr lang="es-PE" b="1" dirty="0"/>
          </a:p>
        </p:txBody>
      </p:sp>
    </p:spTree>
    <p:extLst>
      <p:ext uri="{BB962C8B-B14F-4D97-AF65-F5344CB8AC3E}">
        <p14:creationId xmlns:p14="http://schemas.microsoft.com/office/powerpoint/2010/main" val="372047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grpSp>
        <p:nvGrpSpPr>
          <p:cNvPr id="18" name="1 Grupo"/>
          <p:cNvGrpSpPr>
            <a:grpSpLocks/>
          </p:cNvGrpSpPr>
          <p:nvPr/>
        </p:nvGrpSpPr>
        <p:grpSpPr bwMode="auto">
          <a:xfrm>
            <a:off x="3581401" y="1209675"/>
            <a:ext cx="4389871" cy="1158175"/>
            <a:chOff x="2125663" y="1340771"/>
            <a:chExt cx="4756150" cy="1016667"/>
          </a:xfrm>
        </p:grpSpPr>
        <p:pic>
          <p:nvPicPr>
            <p:cNvPr id="19" name="Imagen 1" descr="C:\Documents and Settings\ctorres\Escritorio\REGLAMENTO APLICACION DE LA ZEE SAN MARTIN\DR N° 002-2009-GRSM-PGR_APLICACION ZEE__14_12_09.jpg"/>
            <p:cNvPicPr>
              <a:picLocks noChangeAspect="1" noChangeArrowheads="1"/>
            </p:cNvPicPr>
            <p:nvPr/>
          </p:nvPicPr>
          <p:blipFill>
            <a:blip r:embed="rId4">
              <a:clrChange>
                <a:clrFrom>
                  <a:srgbClr val="DDE0E9"/>
                </a:clrFrom>
                <a:clrTo>
                  <a:srgbClr val="DDE0E9">
                    <a:alpha val="0"/>
                  </a:srgbClr>
                </a:clrTo>
              </a:clrChange>
              <a:extLst>
                <a:ext uri="{28A0092B-C50C-407E-A947-70E740481C1C}">
                  <a14:useLocalDpi xmlns:a14="http://schemas.microsoft.com/office/drawing/2010/main" val="0"/>
                </a:ext>
              </a:extLst>
            </a:blip>
            <a:srcRect l="19843" t="6270" r="25925" b="87460"/>
            <a:stretch>
              <a:fillRect/>
            </a:stretch>
          </p:blipFill>
          <p:spPr bwMode="auto">
            <a:xfrm>
              <a:off x="2125663" y="1340771"/>
              <a:ext cx="4756150" cy="62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11" descr="C:\Documents and Settings\ctorres\Escritorio\REGLAMENTO APLICACION DE LA ZEE SAN MARTIN\REGLAMENTO12.jpg"/>
            <p:cNvPicPr>
              <a:picLocks noChangeAspect="1" noChangeArrowheads="1"/>
            </p:cNvPicPr>
            <p:nvPr/>
          </p:nvPicPr>
          <p:blipFill>
            <a:blip r:embed="rId5">
              <a:clrChange>
                <a:clrFrom>
                  <a:srgbClr val="E3E6EF"/>
                </a:clrFrom>
                <a:clrTo>
                  <a:srgbClr val="E3E6EF">
                    <a:alpha val="0"/>
                  </a:srgbClr>
                </a:clrTo>
              </a:clrChange>
              <a:extLst>
                <a:ext uri="{28A0092B-C50C-407E-A947-70E740481C1C}">
                  <a14:useLocalDpi xmlns:a14="http://schemas.microsoft.com/office/drawing/2010/main" val="0"/>
                </a:ext>
              </a:extLst>
            </a:blip>
            <a:srcRect l="19347" t="11211" r="13147" b="84744"/>
            <a:stretch>
              <a:fillRect/>
            </a:stretch>
          </p:blipFill>
          <p:spPr bwMode="auto">
            <a:xfrm>
              <a:off x="2249165" y="1967167"/>
              <a:ext cx="4554128" cy="39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Imagen 11" descr="C:\Documents and Settings\ctorres\Escritorio\REGLAMENTO APLICACION DE LA ZEE SAN MARTIN\REGLAMENTO12.jpg"/>
          <p:cNvPicPr>
            <a:picLocks noChangeAspect="1" noChangeArrowheads="1"/>
          </p:cNvPicPr>
          <p:nvPr/>
        </p:nvPicPr>
        <p:blipFill>
          <a:blip r:embed="rId5">
            <a:clrChange>
              <a:clrFrom>
                <a:srgbClr val="E3E6EF"/>
              </a:clrFrom>
              <a:clrTo>
                <a:srgbClr val="E3E6EF">
                  <a:alpha val="0"/>
                </a:srgbClr>
              </a:clrTo>
            </a:clrChange>
            <a:extLst>
              <a:ext uri="{28A0092B-C50C-407E-A947-70E740481C1C}">
                <a14:useLocalDpi xmlns:a14="http://schemas.microsoft.com/office/drawing/2010/main" val="0"/>
              </a:ext>
            </a:extLst>
          </a:blip>
          <a:srcRect l="17790" t="39484" r="11279" b="41019"/>
          <a:stretch>
            <a:fillRect/>
          </a:stretch>
        </p:blipFill>
        <p:spPr bwMode="auto">
          <a:xfrm>
            <a:off x="1447801" y="2731067"/>
            <a:ext cx="9229724" cy="37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31DB27EF-C89A-4403-BEA7-AE043744785B}"/>
              </a:ext>
            </a:extLst>
          </p:cNvPr>
          <p:cNvSpPr txBox="1"/>
          <p:nvPr/>
        </p:nvSpPr>
        <p:spPr>
          <a:xfrm>
            <a:off x="2226933" y="252820"/>
            <a:ext cx="91426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4" name="Conector recto 3"/>
          <p:cNvCxnSpPr/>
          <p:nvPr/>
        </p:nvCxnSpPr>
        <p:spPr>
          <a:xfrm flipV="1">
            <a:off x="3785787" y="5093293"/>
            <a:ext cx="5905144" cy="341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686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192041" y="3557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grpSp>
        <p:nvGrpSpPr>
          <p:cNvPr id="25" name="Grupo 24">
            <a:extLst>
              <a:ext uri="{FF2B5EF4-FFF2-40B4-BE49-F238E27FC236}">
                <a16:creationId xmlns:a16="http://schemas.microsoft.com/office/drawing/2014/main" id="{29255B7C-A129-43A2-B7F7-2D131E972C06}"/>
              </a:ext>
            </a:extLst>
          </p:cNvPr>
          <p:cNvGrpSpPr/>
          <p:nvPr/>
        </p:nvGrpSpPr>
        <p:grpSpPr>
          <a:xfrm>
            <a:off x="10315863" y="6517532"/>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sp>
        <p:nvSpPr>
          <p:cNvPr id="15" name="Titel 1"/>
          <p:cNvSpPr txBox="1">
            <a:spLocks/>
          </p:cNvSpPr>
          <p:nvPr/>
        </p:nvSpPr>
        <p:spPr>
          <a:xfrm>
            <a:off x="1886052" y="41334"/>
            <a:ext cx="8043300" cy="8317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4800" dirty="0" smtClean="0">
                <a:solidFill>
                  <a:schemeClr val="tx2"/>
                </a:solidFill>
                <a:latin typeface="Times New Roman" panose="02020603050405020304" pitchFamily="18" charset="0"/>
                <a:cs typeface="Times New Roman" panose="02020603050405020304" pitchFamily="18" charset="0"/>
              </a:rPr>
              <a:t>¿ </a:t>
            </a:r>
            <a:r>
              <a:rPr lang="es-PE" sz="4800" dirty="0" smtClean="0">
                <a:latin typeface="Times New Roman" panose="02020603050405020304" pitchFamily="18" charset="0"/>
                <a:cs typeface="Times New Roman" panose="02020603050405020304" pitchFamily="18" charset="0"/>
              </a:rPr>
              <a:t>Que es una ZoCRE</a:t>
            </a:r>
            <a:r>
              <a:rPr lang="es-PE" sz="4800" dirty="0" smtClean="0">
                <a:solidFill>
                  <a:schemeClr val="tx2"/>
                </a:solidFill>
                <a:latin typeface="Times New Roman" panose="02020603050405020304" pitchFamily="18" charset="0"/>
                <a:cs typeface="Times New Roman" panose="02020603050405020304" pitchFamily="18" charset="0"/>
              </a:rPr>
              <a:t>?</a:t>
            </a:r>
            <a:endParaRPr lang="de-DE" sz="4800" dirty="0">
              <a:latin typeface="Times New Roman" panose="02020603050405020304" pitchFamily="18" charset="0"/>
              <a:cs typeface="Times New Roman" panose="02020603050405020304" pitchFamily="18" charset="0"/>
            </a:endParaRPr>
          </a:p>
        </p:txBody>
      </p:sp>
      <p:sp>
        <p:nvSpPr>
          <p:cNvPr id="16" name="4 Marcador de contenido"/>
          <p:cNvSpPr txBox="1">
            <a:spLocks/>
          </p:cNvSpPr>
          <p:nvPr/>
        </p:nvSpPr>
        <p:spPr>
          <a:xfrm>
            <a:off x="662710" y="1134067"/>
            <a:ext cx="4968552" cy="28872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dirty="0" smtClean="0">
                <a:latin typeface="Times New Roman" panose="02020603050405020304" pitchFamily="18" charset="0"/>
                <a:cs typeface="Times New Roman" panose="02020603050405020304" pitchFamily="18" charset="0"/>
              </a:rPr>
              <a:t>Es un Predio Estatal denominado </a:t>
            </a:r>
            <a:r>
              <a:rPr lang="es-PE" b="1" dirty="0" smtClean="0">
                <a:latin typeface="Times New Roman" panose="02020603050405020304" pitchFamily="18" charset="0"/>
                <a:cs typeface="Times New Roman" panose="02020603050405020304" pitchFamily="18" charset="0"/>
              </a:rPr>
              <a:t>Zona de Conservación y Recuperación de Ecosistema</a:t>
            </a:r>
            <a:r>
              <a:rPr lang="es-PE" dirty="0" smtClean="0">
                <a:latin typeface="Times New Roman" panose="02020603050405020304" pitchFamily="18" charset="0"/>
                <a:cs typeface="Times New Roman" panose="02020603050405020304" pitchFamily="18" charset="0"/>
              </a:rPr>
              <a:t>, identificados en la ZEE como zonas para conservación y recuperación, con la finalidad de garantizar los servicios </a:t>
            </a:r>
            <a:r>
              <a:rPr lang="es-PE" dirty="0" err="1" smtClean="0">
                <a:latin typeface="Times New Roman" panose="02020603050405020304" pitchFamily="18" charset="0"/>
                <a:cs typeface="Times New Roman" panose="02020603050405020304" pitchFamily="18" charset="0"/>
              </a:rPr>
              <a:t>ecosistémicos</a:t>
            </a:r>
            <a:r>
              <a:rPr lang="es-PE" dirty="0" smtClean="0">
                <a:latin typeface="Times New Roman" panose="02020603050405020304" pitchFamily="18" charset="0"/>
                <a:cs typeface="Times New Roman" panose="02020603050405020304" pitchFamily="18" charset="0"/>
              </a:rPr>
              <a:t> que nos brindan: agua, alimentos, medicina natural, etc.</a:t>
            </a:r>
            <a:endParaRPr lang="es-PE" sz="28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26045" t="20833" r="46662" b="59861"/>
          <a:stretch/>
        </p:blipFill>
        <p:spPr>
          <a:xfrm>
            <a:off x="2226588" y="3864634"/>
            <a:ext cx="2952910" cy="2952910"/>
          </a:xfrm>
          <a:prstGeom prst="rect">
            <a:avLst/>
          </a:prstGeom>
        </p:spPr>
      </p:pic>
      <p:pic>
        <p:nvPicPr>
          <p:cNvPr id="2" name="Imagen 1"/>
          <p:cNvPicPr>
            <a:picLocks noChangeAspect="1"/>
          </p:cNvPicPr>
          <p:nvPr/>
        </p:nvPicPr>
        <p:blipFill rotWithShape="1">
          <a:blip r:embed="rId5" cstate="print">
            <a:extLst>
              <a:ext uri="{28A0092B-C50C-407E-A947-70E740481C1C}">
                <a14:useLocalDpi xmlns:a14="http://schemas.microsoft.com/office/drawing/2010/main" val="0"/>
              </a:ext>
            </a:extLst>
          </a:blip>
          <a:srcRect l="6605" t="5109" r="4608" b="3676"/>
          <a:stretch/>
        </p:blipFill>
        <p:spPr>
          <a:xfrm>
            <a:off x="6212793" y="990659"/>
            <a:ext cx="4025071" cy="5845935"/>
          </a:xfrm>
          <a:prstGeom prst="rect">
            <a:avLst/>
          </a:prstGeom>
        </p:spPr>
      </p:pic>
      <p:sp>
        <p:nvSpPr>
          <p:cNvPr id="21" name="Flecha curvada hacia abajo 20"/>
          <p:cNvSpPr/>
          <p:nvPr/>
        </p:nvSpPr>
        <p:spPr>
          <a:xfrm rot="19520216" flipV="1">
            <a:off x="3967187" y="3768698"/>
            <a:ext cx="4674167" cy="1061089"/>
          </a:xfrm>
          <a:prstGeom prst="curvedDownArrow">
            <a:avLst/>
          </a:prstGeom>
          <a:noFill/>
          <a:ln>
            <a:solidFill>
              <a:srgbClr val="F71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4" name="Elipse 3"/>
          <p:cNvSpPr/>
          <p:nvPr/>
        </p:nvSpPr>
        <p:spPr>
          <a:xfrm>
            <a:off x="7161376" y="2059536"/>
            <a:ext cx="1204957" cy="10853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a:solidFill>
                  <a:srgbClr val="FF0000"/>
                </a:solidFill>
              </a:ln>
              <a:noFill/>
            </a:endParaRPr>
          </a:p>
        </p:txBody>
      </p:sp>
    </p:spTree>
    <p:extLst>
      <p:ext uri="{BB962C8B-B14F-4D97-AF65-F5344CB8AC3E}">
        <p14:creationId xmlns:p14="http://schemas.microsoft.com/office/powerpoint/2010/main" val="2930030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 descr="C:\Documents and Settings\cvasquezg.GORESAM\Escritorio\cordillera andina.jpg"/>
          <p:cNvPicPr>
            <a:picLocks noChangeAspect="1" noChangeArrowheads="1"/>
          </p:cNvPicPr>
          <p:nvPr/>
        </p:nvPicPr>
        <p:blipFill>
          <a:blip r:embed="rId2" cstate="print"/>
          <a:srcRect/>
          <a:stretch>
            <a:fillRect/>
          </a:stretch>
        </p:blipFill>
        <p:spPr bwMode="auto">
          <a:xfrm>
            <a:off x="8520899" y="2990850"/>
            <a:ext cx="2786050" cy="3214710"/>
          </a:xfrm>
          <a:prstGeom prst="rect">
            <a:avLst/>
          </a:prstGeom>
          <a:noFill/>
          <a:ln>
            <a:solidFill>
              <a:schemeClr val="bg1">
                <a:lumMod val="50000"/>
              </a:schemeClr>
            </a:solidFill>
          </a:ln>
        </p:spPr>
      </p:pic>
      <p:sp>
        <p:nvSpPr>
          <p:cNvPr id="31" name="Freeform 5"/>
          <p:cNvSpPr>
            <a:spLocks/>
          </p:cNvSpPr>
          <p:nvPr/>
        </p:nvSpPr>
        <p:spPr bwMode="auto">
          <a:xfrm>
            <a:off x="2030533" y="1051595"/>
            <a:ext cx="7218313" cy="5572140"/>
          </a:xfrm>
          <a:custGeom>
            <a:avLst/>
            <a:gdLst/>
            <a:ahLst/>
            <a:cxnLst>
              <a:cxn ang="0">
                <a:pos x="4506" y="563"/>
              </a:cxn>
              <a:cxn ang="0">
                <a:pos x="4864" y="964"/>
              </a:cxn>
              <a:cxn ang="0">
                <a:pos x="4377" y="2078"/>
              </a:cxn>
              <a:cxn ang="0">
                <a:pos x="4057" y="2199"/>
              </a:cxn>
              <a:cxn ang="0">
                <a:pos x="3740" y="2274"/>
              </a:cxn>
              <a:cxn ang="0">
                <a:pos x="3486" y="2216"/>
              </a:cxn>
              <a:cxn ang="0">
                <a:pos x="3308" y="2341"/>
              </a:cxn>
              <a:cxn ang="0">
                <a:pos x="2966" y="2335"/>
              </a:cxn>
              <a:cxn ang="0">
                <a:pos x="2776" y="2327"/>
              </a:cxn>
              <a:cxn ang="0">
                <a:pos x="2666" y="2362"/>
              </a:cxn>
              <a:cxn ang="0">
                <a:pos x="2487" y="2509"/>
              </a:cxn>
              <a:cxn ang="0">
                <a:pos x="2335" y="2702"/>
              </a:cxn>
              <a:cxn ang="0">
                <a:pos x="2351" y="2857"/>
              </a:cxn>
              <a:cxn ang="0">
                <a:pos x="2239" y="3018"/>
              </a:cxn>
              <a:cxn ang="0">
                <a:pos x="2024" y="3117"/>
              </a:cxn>
              <a:cxn ang="0">
                <a:pos x="1879" y="3198"/>
              </a:cxn>
              <a:cxn ang="0">
                <a:pos x="1798" y="3168"/>
              </a:cxn>
              <a:cxn ang="0">
                <a:pos x="1725" y="3140"/>
              </a:cxn>
              <a:cxn ang="0">
                <a:pos x="1791" y="2903"/>
              </a:cxn>
              <a:cxn ang="0">
                <a:pos x="1690" y="2851"/>
              </a:cxn>
              <a:cxn ang="0">
                <a:pos x="1602" y="2816"/>
              </a:cxn>
              <a:cxn ang="0">
                <a:pos x="1611" y="2634"/>
              </a:cxn>
              <a:cxn ang="0">
                <a:pos x="1447" y="2461"/>
              </a:cxn>
              <a:cxn ang="0">
                <a:pos x="1263" y="2266"/>
              </a:cxn>
              <a:cxn ang="0">
                <a:pos x="1124" y="2162"/>
              </a:cxn>
              <a:cxn ang="0">
                <a:pos x="1022" y="2095"/>
              </a:cxn>
              <a:cxn ang="0">
                <a:pos x="806" y="1978"/>
              </a:cxn>
              <a:cxn ang="0">
                <a:pos x="548" y="1702"/>
              </a:cxn>
              <a:cxn ang="0">
                <a:pos x="286" y="1553"/>
              </a:cxn>
              <a:cxn ang="0">
                <a:pos x="142" y="1395"/>
              </a:cxn>
              <a:cxn ang="0">
                <a:pos x="75" y="1264"/>
              </a:cxn>
              <a:cxn ang="0">
                <a:pos x="796" y="1302"/>
              </a:cxn>
              <a:cxn ang="0">
                <a:pos x="598" y="1065"/>
              </a:cxn>
              <a:cxn ang="0">
                <a:pos x="438" y="952"/>
              </a:cxn>
              <a:cxn ang="0">
                <a:pos x="271" y="807"/>
              </a:cxn>
              <a:cxn ang="0">
                <a:pos x="84" y="617"/>
              </a:cxn>
              <a:cxn ang="0">
                <a:pos x="62" y="490"/>
              </a:cxn>
              <a:cxn ang="0">
                <a:pos x="230" y="428"/>
              </a:cxn>
              <a:cxn ang="0">
                <a:pos x="402" y="532"/>
              </a:cxn>
              <a:cxn ang="0">
                <a:pos x="466" y="599"/>
              </a:cxn>
              <a:cxn ang="0">
                <a:pos x="607" y="649"/>
              </a:cxn>
              <a:cxn ang="0">
                <a:pos x="714" y="647"/>
              </a:cxn>
              <a:cxn ang="0">
                <a:pos x="868" y="703"/>
              </a:cxn>
              <a:cxn ang="0">
                <a:pos x="1092" y="874"/>
              </a:cxn>
              <a:cxn ang="0">
                <a:pos x="1165" y="1046"/>
              </a:cxn>
              <a:cxn ang="0">
                <a:pos x="1400" y="1224"/>
              </a:cxn>
              <a:cxn ang="0">
                <a:pos x="1507" y="1202"/>
              </a:cxn>
              <a:cxn ang="0">
                <a:pos x="1570" y="1299"/>
              </a:cxn>
              <a:cxn ang="0">
                <a:pos x="1693" y="1201"/>
              </a:cxn>
              <a:cxn ang="0">
                <a:pos x="1723" y="1161"/>
              </a:cxn>
              <a:cxn ang="0">
                <a:pos x="2034" y="1260"/>
              </a:cxn>
              <a:cxn ang="0">
                <a:pos x="2187" y="1325"/>
              </a:cxn>
              <a:cxn ang="0">
                <a:pos x="2269" y="1404"/>
              </a:cxn>
              <a:cxn ang="0">
                <a:pos x="2373" y="1465"/>
              </a:cxn>
              <a:cxn ang="0">
                <a:pos x="2494" y="1463"/>
              </a:cxn>
              <a:cxn ang="0">
                <a:pos x="3525" y="1194"/>
              </a:cxn>
              <a:cxn ang="0">
                <a:pos x="2839" y="1044"/>
              </a:cxn>
              <a:cxn ang="0">
                <a:pos x="2922" y="711"/>
              </a:cxn>
              <a:cxn ang="0">
                <a:pos x="2647" y="522"/>
              </a:cxn>
              <a:cxn ang="0">
                <a:pos x="2462" y="432"/>
              </a:cxn>
              <a:cxn ang="0">
                <a:pos x="2267" y="393"/>
              </a:cxn>
              <a:cxn ang="0">
                <a:pos x="3338" y="84"/>
              </a:cxn>
              <a:cxn ang="0">
                <a:pos x="4125" y="53"/>
              </a:cxn>
            </a:cxnLst>
            <a:rect l="0" t="0" r="r" b="b"/>
            <a:pathLst>
              <a:path w="4945" h="3201">
                <a:moveTo>
                  <a:pt x="4290" y="141"/>
                </a:moveTo>
                <a:lnTo>
                  <a:pt x="4301" y="167"/>
                </a:lnTo>
                <a:lnTo>
                  <a:pt x="4310" y="192"/>
                </a:lnTo>
                <a:lnTo>
                  <a:pt x="4312" y="209"/>
                </a:lnTo>
                <a:lnTo>
                  <a:pt x="4312" y="225"/>
                </a:lnTo>
                <a:lnTo>
                  <a:pt x="4307" y="258"/>
                </a:lnTo>
                <a:lnTo>
                  <a:pt x="4303" y="276"/>
                </a:lnTo>
                <a:lnTo>
                  <a:pt x="4292" y="305"/>
                </a:lnTo>
                <a:lnTo>
                  <a:pt x="4292" y="319"/>
                </a:lnTo>
                <a:lnTo>
                  <a:pt x="4297" y="330"/>
                </a:lnTo>
                <a:lnTo>
                  <a:pt x="4307" y="343"/>
                </a:lnTo>
                <a:lnTo>
                  <a:pt x="4320" y="353"/>
                </a:lnTo>
                <a:lnTo>
                  <a:pt x="4323" y="354"/>
                </a:lnTo>
                <a:lnTo>
                  <a:pt x="4331" y="362"/>
                </a:lnTo>
                <a:lnTo>
                  <a:pt x="4345" y="376"/>
                </a:lnTo>
                <a:lnTo>
                  <a:pt x="4357" y="387"/>
                </a:lnTo>
                <a:lnTo>
                  <a:pt x="4367" y="395"/>
                </a:lnTo>
                <a:lnTo>
                  <a:pt x="4373" y="399"/>
                </a:lnTo>
                <a:lnTo>
                  <a:pt x="4377" y="403"/>
                </a:lnTo>
                <a:lnTo>
                  <a:pt x="4379" y="404"/>
                </a:lnTo>
                <a:lnTo>
                  <a:pt x="4394" y="415"/>
                </a:lnTo>
                <a:lnTo>
                  <a:pt x="4407" y="436"/>
                </a:lnTo>
                <a:lnTo>
                  <a:pt x="4424" y="463"/>
                </a:lnTo>
                <a:lnTo>
                  <a:pt x="4449" y="480"/>
                </a:lnTo>
                <a:lnTo>
                  <a:pt x="4471" y="499"/>
                </a:lnTo>
                <a:lnTo>
                  <a:pt x="4489" y="516"/>
                </a:lnTo>
                <a:lnTo>
                  <a:pt x="4498" y="530"/>
                </a:lnTo>
                <a:lnTo>
                  <a:pt x="4506" y="546"/>
                </a:lnTo>
                <a:lnTo>
                  <a:pt x="4506" y="563"/>
                </a:lnTo>
                <a:lnTo>
                  <a:pt x="4506" y="653"/>
                </a:lnTo>
                <a:lnTo>
                  <a:pt x="4496" y="717"/>
                </a:lnTo>
                <a:lnTo>
                  <a:pt x="4498" y="740"/>
                </a:lnTo>
                <a:lnTo>
                  <a:pt x="4521" y="798"/>
                </a:lnTo>
                <a:lnTo>
                  <a:pt x="4540" y="812"/>
                </a:lnTo>
                <a:lnTo>
                  <a:pt x="4549" y="820"/>
                </a:lnTo>
                <a:lnTo>
                  <a:pt x="4549" y="828"/>
                </a:lnTo>
                <a:lnTo>
                  <a:pt x="4556" y="841"/>
                </a:lnTo>
                <a:lnTo>
                  <a:pt x="4578" y="860"/>
                </a:lnTo>
                <a:lnTo>
                  <a:pt x="4606" y="883"/>
                </a:lnTo>
                <a:lnTo>
                  <a:pt x="4632" y="891"/>
                </a:lnTo>
                <a:lnTo>
                  <a:pt x="4653" y="883"/>
                </a:lnTo>
                <a:lnTo>
                  <a:pt x="4682" y="877"/>
                </a:lnTo>
                <a:lnTo>
                  <a:pt x="4728" y="883"/>
                </a:lnTo>
                <a:lnTo>
                  <a:pt x="4819" y="870"/>
                </a:lnTo>
                <a:lnTo>
                  <a:pt x="4836" y="870"/>
                </a:lnTo>
                <a:lnTo>
                  <a:pt x="4854" y="866"/>
                </a:lnTo>
                <a:lnTo>
                  <a:pt x="4876" y="879"/>
                </a:lnTo>
                <a:lnTo>
                  <a:pt x="4890" y="890"/>
                </a:lnTo>
                <a:lnTo>
                  <a:pt x="4895" y="897"/>
                </a:lnTo>
                <a:lnTo>
                  <a:pt x="4905" y="927"/>
                </a:lnTo>
                <a:lnTo>
                  <a:pt x="4930" y="939"/>
                </a:lnTo>
                <a:lnTo>
                  <a:pt x="4945" y="958"/>
                </a:lnTo>
                <a:lnTo>
                  <a:pt x="4942" y="972"/>
                </a:lnTo>
                <a:lnTo>
                  <a:pt x="4936" y="986"/>
                </a:lnTo>
                <a:lnTo>
                  <a:pt x="4923" y="981"/>
                </a:lnTo>
                <a:lnTo>
                  <a:pt x="4887" y="968"/>
                </a:lnTo>
                <a:lnTo>
                  <a:pt x="4874" y="966"/>
                </a:lnTo>
                <a:lnTo>
                  <a:pt x="4864" y="964"/>
                </a:lnTo>
                <a:lnTo>
                  <a:pt x="4854" y="964"/>
                </a:lnTo>
                <a:lnTo>
                  <a:pt x="4852" y="965"/>
                </a:lnTo>
                <a:lnTo>
                  <a:pt x="4851" y="967"/>
                </a:lnTo>
                <a:lnTo>
                  <a:pt x="4851" y="969"/>
                </a:lnTo>
                <a:lnTo>
                  <a:pt x="4849" y="972"/>
                </a:lnTo>
                <a:lnTo>
                  <a:pt x="4844" y="983"/>
                </a:lnTo>
                <a:lnTo>
                  <a:pt x="4838" y="993"/>
                </a:lnTo>
                <a:lnTo>
                  <a:pt x="4835" y="1005"/>
                </a:lnTo>
                <a:lnTo>
                  <a:pt x="4835" y="1016"/>
                </a:lnTo>
                <a:lnTo>
                  <a:pt x="4830" y="1082"/>
                </a:lnTo>
                <a:lnTo>
                  <a:pt x="4833" y="1126"/>
                </a:lnTo>
                <a:lnTo>
                  <a:pt x="4835" y="1142"/>
                </a:lnTo>
                <a:lnTo>
                  <a:pt x="4836" y="1152"/>
                </a:lnTo>
                <a:lnTo>
                  <a:pt x="4836" y="1193"/>
                </a:lnTo>
                <a:lnTo>
                  <a:pt x="4841" y="1231"/>
                </a:lnTo>
                <a:lnTo>
                  <a:pt x="4848" y="1265"/>
                </a:lnTo>
                <a:lnTo>
                  <a:pt x="4830" y="1301"/>
                </a:lnTo>
                <a:lnTo>
                  <a:pt x="4788" y="1358"/>
                </a:lnTo>
                <a:lnTo>
                  <a:pt x="4767" y="1395"/>
                </a:lnTo>
                <a:lnTo>
                  <a:pt x="4763" y="1415"/>
                </a:lnTo>
                <a:lnTo>
                  <a:pt x="4685" y="1466"/>
                </a:lnTo>
                <a:lnTo>
                  <a:pt x="4602" y="1547"/>
                </a:lnTo>
                <a:lnTo>
                  <a:pt x="4445" y="1658"/>
                </a:lnTo>
                <a:lnTo>
                  <a:pt x="4288" y="1744"/>
                </a:lnTo>
                <a:lnTo>
                  <a:pt x="4419" y="2061"/>
                </a:lnTo>
                <a:lnTo>
                  <a:pt x="4416" y="2062"/>
                </a:lnTo>
                <a:lnTo>
                  <a:pt x="4402" y="2066"/>
                </a:lnTo>
                <a:lnTo>
                  <a:pt x="4380" y="2078"/>
                </a:lnTo>
                <a:lnTo>
                  <a:pt x="4377" y="2078"/>
                </a:lnTo>
                <a:lnTo>
                  <a:pt x="4360" y="2083"/>
                </a:lnTo>
                <a:lnTo>
                  <a:pt x="4350" y="2084"/>
                </a:lnTo>
                <a:lnTo>
                  <a:pt x="4325" y="2090"/>
                </a:lnTo>
                <a:lnTo>
                  <a:pt x="4312" y="2096"/>
                </a:lnTo>
                <a:lnTo>
                  <a:pt x="4298" y="2096"/>
                </a:lnTo>
                <a:lnTo>
                  <a:pt x="4284" y="2103"/>
                </a:lnTo>
                <a:lnTo>
                  <a:pt x="4271" y="2106"/>
                </a:lnTo>
                <a:lnTo>
                  <a:pt x="4262" y="2115"/>
                </a:lnTo>
                <a:lnTo>
                  <a:pt x="4259" y="2121"/>
                </a:lnTo>
                <a:lnTo>
                  <a:pt x="4251" y="2139"/>
                </a:lnTo>
                <a:lnTo>
                  <a:pt x="4250" y="2144"/>
                </a:lnTo>
                <a:lnTo>
                  <a:pt x="4243" y="2145"/>
                </a:lnTo>
                <a:lnTo>
                  <a:pt x="4237" y="2142"/>
                </a:lnTo>
                <a:lnTo>
                  <a:pt x="4231" y="2142"/>
                </a:lnTo>
                <a:lnTo>
                  <a:pt x="4222" y="2144"/>
                </a:lnTo>
                <a:lnTo>
                  <a:pt x="4215" y="2148"/>
                </a:lnTo>
                <a:lnTo>
                  <a:pt x="4207" y="2147"/>
                </a:lnTo>
                <a:lnTo>
                  <a:pt x="4202" y="2145"/>
                </a:lnTo>
                <a:lnTo>
                  <a:pt x="4186" y="2153"/>
                </a:lnTo>
                <a:lnTo>
                  <a:pt x="4168" y="2159"/>
                </a:lnTo>
                <a:lnTo>
                  <a:pt x="4155" y="2166"/>
                </a:lnTo>
                <a:lnTo>
                  <a:pt x="4125" y="2170"/>
                </a:lnTo>
                <a:lnTo>
                  <a:pt x="4109" y="2173"/>
                </a:lnTo>
                <a:lnTo>
                  <a:pt x="4102" y="2175"/>
                </a:lnTo>
                <a:lnTo>
                  <a:pt x="4090" y="2182"/>
                </a:lnTo>
                <a:lnTo>
                  <a:pt x="4076" y="2192"/>
                </a:lnTo>
                <a:lnTo>
                  <a:pt x="4070" y="2195"/>
                </a:lnTo>
                <a:lnTo>
                  <a:pt x="4065" y="2198"/>
                </a:lnTo>
                <a:lnTo>
                  <a:pt x="4057" y="2199"/>
                </a:lnTo>
                <a:lnTo>
                  <a:pt x="4051" y="2199"/>
                </a:lnTo>
                <a:lnTo>
                  <a:pt x="4040" y="2193"/>
                </a:lnTo>
                <a:lnTo>
                  <a:pt x="4032" y="2190"/>
                </a:lnTo>
                <a:lnTo>
                  <a:pt x="4017" y="2182"/>
                </a:lnTo>
                <a:lnTo>
                  <a:pt x="4011" y="2182"/>
                </a:lnTo>
                <a:lnTo>
                  <a:pt x="4001" y="2187"/>
                </a:lnTo>
                <a:lnTo>
                  <a:pt x="3994" y="2187"/>
                </a:lnTo>
                <a:lnTo>
                  <a:pt x="3986" y="2179"/>
                </a:lnTo>
                <a:lnTo>
                  <a:pt x="3980" y="2174"/>
                </a:lnTo>
                <a:lnTo>
                  <a:pt x="3970" y="2175"/>
                </a:lnTo>
                <a:lnTo>
                  <a:pt x="3958" y="2184"/>
                </a:lnTo>
                <a:lnTo>
                  <a:pt x="3944" y="2193"/>
                </a:lnTo>
                <a:lnTo>
                  <a:pt x="3939" y="2199"/>
                </a:lnTo>
                <a:lnTo>
                  <a:pt x="3936" y="2200"/>
                </a:lnTo>
                <a:lnTo>
                  <a:pt x="3931" y="2208"/>
                </a:lnTo>
                <a:lnTo>
                  <a:pt x="3917" y="2218"/>
                </a:lnTo>
                <a:lnTo>
                  <a:pt x="3907" y="2231"/>
                </a:lnTo>
                <a:lnTo>
                  <a:pt x="3897" y="2235"/>
                </a:lnTo>
                <a:lnTo>
                  <a:pt x="3881" y="2240"/>
                </a:lnTo>
                <a:lnTo>
                  <a:pt x="3875" y="2243"/>
                </a:lnTo>
                <a:lnTo>
                  <a:pt x="3868" y="2247"/>
                </a:lnTo>
                <a:lnTo>
                  <a:pt x="3859" y="2247"/>
                </a:lnTo>
                <a:lnTo>
                  <a:pt x="3841" y="2246"/>
                </a:lnTo>
                <a:lnTo>
                  <a:pt x="3831" y="2247"/>
                </a:lnTo>
                <a:lnTo>
                  <a:pt x="3818" y="2256"/>
                </a:lnTo>
                <a:lnTo>
                  <a:pt x="3809" y="2262"/>
                </a:lnTo>
                <a:lnTo>
                  <a:pt x="3797" y="2267"/>
                </a:lnTo>
                <a:lnTo>
                  <a:pt x="3761" y="2266"/>
                </a:lnTo>
                <a:lnTo>
                  <a:pt x="3740" y="2274"/>
                </a:lnTo>
                <a:lnTo>
                  <a:pt x="3718" y="2280"/>
                </a:lnTo>
                <a:lnTo>
                  <a:pt x="3708" y="2281"/>
                </a:lnTo>
                <a:lnTo>
                  <a:pt x="3692" y="2282"/>
                </a:lnTo>
                <a:lnTo>
                  <a:pt x="3686" y="2284"/>
                </a:lnTo>
                <a:lnTo>
                  <a:pt x="3680" y="2290"/>
                </a:lnTo>
                <a:lnTo>
                  <a:pt x="3678" y="2290"/>
                </a:lnTo>
                <a:lnTo>
                  <a:pt x="3673" y="2291"/>
                </a:lnTo>
                <a:lnTo>
                  <a:pt x="3668" y="2291"/>
                </a:lnTo>
                <a:lnTo>
                  <a:pt x="3658" y="2287"/>
                </a:lnTo>
                <a:lnTo>
                  <a:pt x="3654" y="2287"/>
                </a:lnTo>
                <a:lnTo>
                  <a:pt x="3632" y="2295"/>
                </a:lnTo>
                <a:lnTo>
                  <a:pt x="3620" y="2295"/>
                </a:lnTo>
                <a:lnTo>
                  <a:pt x="3614" y="2293"/>
                </a:lnTo>
                <a:lnTo>
                  <a:pt x="3611" y="2293"/>
                </a:lnTo>
                <a:lnTo>
                  <a:pt x="3602" y="2289"/>
                </a:lnTo>
                <a:lnTo>
                  <a:pt x="3596" y="2284"/>
                </a:lnTo>
                <a:lnTo>
                  <a:pt x="3588" y="2271"/>
                </a:lnTo>
                <a:lnTo>
                  <a:pt x="3582" y="2263"/>
                </a:lnTo>
                <a:lnTo>
                  <a:pt x="3571" y="2257"/>
                </a:lnTo>
                <a:lnTo>
                  <a:pt x="3571" y="2256"/>
                </a:lnTo>
                <a:lnTo>
                  <a:pt x="3569" y="2254"/>
                </a:lnTo>
                <a:lnTo>
                  <a:pt x="3561" y="2245"/>
                </a:lnTo>
                <a:lnTo>
                  <a:pt x="3560" y="2243"/>
                </a:lnTo>
                <a:lnTo>
                  <a:pt x="3555" y="2239"/>
                </a:lnTo>
                <a:lnTo>
                  <a:pt x="3551" y="2237"/>
                </a:lnTo>
                <a:lnTo>
                  <a:pt x="3539" y="2237"/>
                </a:lnTo>
                <a:lnTo>
                  <a:pt x="3532" y="2235"/>
                </a:lnTo>
                <a:lnTo>
                  <a:pt x="3500" y="2212"/>
                </a:lnTo>
                <a:lnTo>
                  <a:pt x="3486" y="2216"/>
                </a:lnTo>
                <a:lnTo>
                  <a:pt x="3482" y="2221"/>
                </a:lnTo>
                <a:lnTo>
                  <a:pt x="3479" y="2230"/>
                </a:lnTo>
                <a:lnTo>
                  <a:pt x="3478" y="2242"/>
                </a:lnTo>
                <a:lnTo>
                  <a:pt x="3476" y="2249"/>
                </a:lnTo>
                <a:lnTo>
                  <a:pt x="3469" y="2259"/>
                </a:lnTo>
                <a:lnTo>
                  <a:pt x="3457" y="2279"/>
                </a:lnTo>
                <a:lnTo>
                  <a:pt x="3441" y="2296"/>
                </a:lnTo>
                <a:lnTo>
                  <a:pt x="3437" y="2298"/>
                </a:lnTo>
                <a:lnTo>
                  <a:pt x="3425" y="2297"/>
                </a:lnTo>
                <a:lnTo>
                  <a:pt x="3418" y="2291"/>
                </a:lnTo>
                <a:lnTo>
                  <a:pt x="3412" y="2289"/>
                </a:lnTo>
                <a:lnTo>
                  <a:pt x="3406" y="2288"/>
                </a:lnTo>
                <a:lnTo>
                  <a:pt x="3399" y="2290"/>
                </a:lnTo>
                <a:lnTo>
                  <a:pt x="3387" y="2302"/>
                </a:lnTo>
                <a:lnTo>
                  <a:pt x="3377" y="2310"/>
                </a:lnTo>
                <a:lnTo>
                  <a:pt x="3369" y="2317"/>
                </a:lnTo>
                <a:lnTo>
                  <a:pt x="3362" y="2322"/>
                </a:lnTo>
                <a:lnTo>
                  <a:pt x="3356" y="2329"/>
                </a:lnTo>
                <a:lnTo>
                  <a:pt x="3352" y="2335"/>
                </a:lnTo>
                <a:lnTo>
                  <a:pt x="3347" y="2343"/>
                </a:lnTo>
                <a:lnTo>
                  <a:pt x="3346" y="2348"/>
                </a:lnTo>
                <a:lnTo>
                  <a:pt x="3340" y="2355"/>
                </a:lnTo>
                <a:lnTo>
                  <a:pt x="3333" y="2360"/>
                </a:lnTo>
                <a:lnTo>
                  <a:pt x="3328" y="2359"/>
                </a:lnTo>
                <a:lnTo>
                  <a:pt x="3325" y="2358"/>
                </a:lnTo>
                <a:lnTo>
                  <a:pt x="3322" y="2354"/>
                </a:lnTo>
                <a:lnTo>
                  <a:pt x="3319" y="2347"/>
                </a:lnTo>
                <a:lnTo>
                  <a:pt x="3314" y="2344"/>
                </a:lnTo>
                <a:lnTo>
                  <a:pt x="3308" y="2341"/>
                </a:lnTo>
                <a:lnTo>
                  <a:pt x="3300" y="2339"/>
                </a:lnTo>
                <a:lnTo>
                  <a:pt x="3293" y="2339"/>
                </a:lnTo>
                <a:lnTo>
                  <a:pt x="3281" y="2343"/>
                </a:lnTo>
                <a:lnTo>
                  <a:pt x="3275" y="2344"/>
                </a:lnTo>
                <a:lnTo>
                  <a:pt x="3255" y="2351"/>
                </a:lnTo>
                <a:lnTo>
                  <a:pt x="3242" y="2354"/>
                </a:lnTo>
                <a:lnTo>
                  <a:pt x="3230" y="2355"/>
                </a:lnTo>
                <a:lnTo>
                  <a:pt x="3224" y="2357"/>
                </a:lnTo>
                <a:lnTo>
                  <a:pt x="3215" y="2355"/>
                </a:lnTo>
                <a:lnTo>
                  <a:pt x="3208" y="2349"/>
                </a:lnTo>
                <a:lnTo>
                  <a:pt x="3189" y="2349"/>
                </a:lnTo>
                <a:lnTo>
                  <a:pt x="3186" y="2349"/>
                </a:lnTo>
                <a:lnTo>
                  <a:pt x="3176" y="2347"/>
                </a:lnTo>
                <a:lnTo>
                  <a:pt x="3167" y="2342"/>
                </a:lnTo>
                <a:lnTo>
                  <a:pt x="3158" y="2343"/>
                </a:lnTo>
                <a:lnTo>
                  <a:pt x="3148" y="2346"/>
                </a:lnTo>
                <a:lnTo>
                  <a:pt x="3123" y="2348"/>
                </a:lnTo>
                <a:lnTo>
                  <a:pt x="3103" y="2331"/>
                </a:lnTo>
                <a:lnTo>
                  <a:pt x="3094" y="2326"/>
                </a:lnTo>
                <a:lnTo>
                  <a:pt x="3086" y="2322"/>
                </a:lnTo>
                <a:lnTo>
                  <a:pt x="3075" y="2318"/>
                </a:lnTo>
                <a:lnTo>
                  <a:pt x="3061" y="2318"/>
                </a:lnTo>
                <a:lnTo>
                  <a:pt x="3056" y="2320"/>
                </a:lnTo>
                <a:lnTo>
                  <a:pt x="3034" y="2326"/>
                </a:lnTo>
                <a:lnTo>
                  <a:pt x="3022" y="2330"/>
                </a:lnTo>
                <a:lnTo>
                  <a:pt x="3003" y="2333"/>
                </a:lnTo>
                <a:lnTo>
                  <a:pt x="2988" y="2334"/>
                </a:lnTo>
                <a:lnTo>
                  <a:pt x="2978" y="2335"/>
                </a:lnTo>
                <a:lnTo>
                  <a:pt x="2966" y="2335"/>
                </a:lnTo>
                <a:lnTo>
                  <a:pt x="2957" y="2335"/>
                </a:lnTo>
                <a:lnTo>
                  <a:pt x="2949" y="2334"/>
                </a:lnTo>
                <a:lnTo>
                  <a:pt x="2946" y="2331"/>
                </a:lnTo>
                <a:lnTo>
                  <a:pt x="2940" y="2320"/>
                </a:lnTo>
                <a:lnTo>
                  <a:pt x="2937" y="2314"/>
                </a:lnTo>
                <a:lnTo>
                  <a:pt x="2931" y="2317"/>
                </a:lnTo>
                <a:lnTo>
                  <a:pt x="2921" y="2332"/>
                </a:lnTo>
                <a:lnTo>
                  <a:pt x="2912" y="2344"/>
                </a:lnTo>
                <a:lnTo>
                  <a:pt x="2899" y="2352"/>
                </a:lnTo>
                <a:lnTo>
                  <a:pt x="2896" y="2354"/>
                </a:lnTo>
                <a:lnTo>
                  <a:pt x="2889" y="2358"/>
                </a:lnTo>
                <a:lnTo>
                  <a:pt x="2874" y="2362"/>
                </a:lnTo>
                <a:lnTo>
                  <a:pt x="2845" y="2366"/>
                </a:lnTo>
                <a:lnTo>
                  <a:pt x="2842" y="2365"/>
                </a:lnTo>
                <a:lnTo>
                  <a:pt x="2839" y="2363"/>
                </a:lnTo>
                <a:lnTo>
                  <a:pt x="2836" y="2350"/>
                </a:lnTo>
                <a:lnTo>
                  <a:pt x="2836" y="2344"/>
                </a:lnTo>
                <a:lnTo>
                  <a:pt x="2834" y="2331"/>
                </a:lnTo>
                <a:lnTo>
                  <a:pt x="2830" y="2317"/>
                </a:lnTo>
                <a:lnTo>
                  <a:pt x="2827" y="2315"/>
                </a:lnTo>
                <a:lnTo>
                  <a:pt x="2826" y="2310"/>
                </a:lnTo>
                <a:lnTo>
                  <a:pt x="2823" y="2307"/>
                </a:lnTo>
                <a:lnTo>
                  <a:pt x="2814" y="2302"/>
                </a:lnTo>
                <a:lnTo>
                  <a:pt x="2805" y="2301"/>
                </a:lnTo>
                <a:lnTo>
                  <a:pt x="2801" y="2302"/>
                </a:lnTo>
                <a:lnTo>
                  <a:pt x="2792" y="2310"/>
                </a:lnTo>
                <a:lnTo>
                  <a:pt x="2785" y="2321"/>
                </a:lnTo>
                <a:lnTo>
                  <a:pt x="2782" y="2327"/>
                </a:lnTo>
                <a:lnTo>
                  <a:pt x="2776" y="2327"/>
                </a:lnTo>
                <a:lnTo>
                  <a:pt x="2771" y="2329"/>
                </a:lnTo>
                <a:lnTo>
                  <a:pt x="2770" y="2326"/>
                </a:lnTo>
                <a:lnTo>
                  <a:pt x="2767" y="2324"/>
                </a:lnTo>
                <a:lnTo>
                  <a:pt x="2755" y="2316"/>
                </a:lnTo>
                <a:lnTo>
                  <a:pt x="2746" y="2314"/>
                </a:lnTo>
                <a:lnTo>
                  <a:pt x="2738" y="2314"/>
                </a:lnTo>
                <a:lnTo>
                  <a:pt x="2735" y="2315"/>
                </a:lnTo>
                <a:lnTo>
                  <a:pt x="2716" y="2316"/>
                </a:lnTo>
                <a:lnTo>
                  <a:pt x="2705" y="2321"/>
                </a:lnTo>
                <a:lnTo>
                  <a:pt x="2705" y="2322"/>
                </a:lnTo>
                <a:lnTo>
                  <a:pt x="2702" y="2325"/>
                </a:lnTo>
                <a:lnTo>
                  <a:pt x="2702" y="2329"/>
                </a:lnTo>
                <a:lnTo>
                  <a:pt x="2705" y="2333"/>
                </a:lnTo>
                <a:lnTo>
                  <a:pt x="2711" y="2344"/>
                </a:lnTo>
                <a:lnTo>
                  <a:pt x="2710" y="2349"/>
                </a:lnTo>
                <a:lnTo>
                  <a:pt x="2708" y="2350"/>
                </a:lnTo>
                <a:lnTo>
                  <a:pt x="2707" y="2351"/>
                </a:lnTo>
                <a:lnTo>
                  <a:pt x="2701" y="2352"/>
                </a:lnTo>
                <a:lnTo>
                  <a:pt x="2697" y="2351"/>
                </a:lnTo>
                <a:lnTo>
                  <a:pt x="2689" y="2349"/>
                </a:lnTo>
                <a:lnTo>
                  <a:pt x="2676" y="2343"/>
                </a:lnTo>
                <a:lnTo>
                  <a:pt x="2666" y="2342"/>
                </a:lnTo>
                <a:lnTo>
                  <a:pt x="2663" y="2342"/>
                </a:lnTo>
                <a:lnTo>
                  <a:pt x="2656" y="2349"/>
                </a:lnTo>
                <a:lnTo>
                  <a:pt x="2656" y="2354"/>
                </a:lnTo>
                <a:lnTo>
                  <a:pt x="2657" y="2359"/>
                </a:lnTo>
                <a:lnTo>
                  <a:pt x="2661" y="2362"/>
                </a:lnTo>
                <a:lnTo>
                  <a:pt x="2663" y="2362"/>
                </a:lnTo>
                <a:lnTo>
                  <a:pt x="2666" y="2362"/>
                </a:lnTo>
                <a:lnTo>
                  <a:pt x="2669" y="2360"/>
                </a:lnTo>
                <a:lnTo>
                  <a:pt x="2675" y="2360"/>
                </a:lnTo>
                <a:lnTo>
                  <a:pt x="2673" y="2363"/>
                </a:lnTo>
                <a:lnTo>
                  <a:pt x="2673" y="2365"/>
                </a:lnTo>
                <a:lnTo>
                  <a:pt x="2669" y="2373"/>
                </a:lnTo>
                <a:lnTo>
                  <a:pt x="2661" y="2381"/>
                </a:lnTo>
                <a:lnTo>
                  <a:pt x="2660" y="2382"/>
                </a:lnTo>
                <a:lnTo>
                  <a:pt x="2654" y="2386"/>
                </a:lnTo>
                <a:lnTo>
                  <a:pt x="2638" y="2397"/>
                </a:lnTo>
                <a:lnTo>
                  <a:pt x="2636" y="2398"/>
                </a:lnTo>
                <a:lnTo>
                  <a:pt x="2625" y="2402"/>
                </a:lnTo>
                <a:lnTo>
                  <a:pt x="2617" y="2404"/>
                </a:lnTo>
                <a:lnTo>
                  <a:pt x="2597" y="2405"/>
                </a:lnTo>
                <a:lnTo>
                  <a:pt x="2588" y="2405"/>
                </a:lnTo>
                <a:lnTo>
                  <a:pt x="2581" y="2406"/>
                </a:lnTo>
                <a:lnTo>
                  <a:pt x="2578" y="2406"/>
                </a:lnTo>
                <a:lnTo>
                  <a:pt x="2569" y="2408"/>
                </a:lnTo>
                <a:lnTo>
                  <a:pt x="2563" y="2410"/>
                </a:lnTo>
                <a:lnTo>
                  <a:pt x="2557" y="2415"/>
                </a:lnTo>
                <a:lnTo>
                  <a:pt x="2553" y="2418"/>
                </a:lnTo>
                <a:lnTo>
                  <a:pt x="2550" y="2421"/>
                </a:lnTo>
                <a:lnTo>
                  <a:pt x="2541" y="2431"/>
                </a:lnTo>
                <a:lnTo>
                  <a:pt x="2534" y="2439"/>
                </a:lnTo>
                <a:lnTo>
                  <a:pt x="2530" y="2444"/>
                </a:lnTo>
                <a:lnTo>
                  <a:pt x="2488" y="2476"/>
                </a:lnTo>
                <a:lnTo>
                  <a:pt x="2484" y="2483"/>
                </a:lnTo>
                <a:lnTo>
                  <a:pt x="2484" y="2489"/>
                </a:lnTo>
                <a:lnTo>
                  <a:pt x="2487" y="2503"/>
                </a:lnTo>
                <a:lnTo>
                  <a:pt x="2487" y="2509"/>
                </a:lnTo>
                <a:lnTo>
                  <a:pt x="2490" y="2522"/>
                </a:lnTo>
                <a:lnTo>
                  <a:pt x="2490" y="2539"/>
                </a:lnTo>
                <a:lnTo>
                  <a:pt x="2480" y="2548"/>
                </a:lnTo>
                <a:lnTo>
                  <a:pt x="2475" y="2556"/>
                </a:lnTo>
                <a:lnTo>
                  <a:pt x="2474" y="2561"/>
                </a:lnTo>
                <a:lnTo>
                  <a:pt x="2471" y="2564"/>
                </a:lnTo>
                <a:lnTo>
                  <a:pt x="2465" y="2567"/>
                </a:lnTo>
                <a:lnTo>
                  <a:pt x="2446" y="2570"/>
                </a:lnTo>
                <a:lnTo>
                  <a:pt x="2431" y="2560"/>
                </a:lnTo>
                <a:lnTo>
                  <a:pt x="2417" y="2574"/>
                </a:lnTo>
                <a:lnTo>
                  <a:pt x="2415" y="2575"/>
                </a:lnTo>
                <a:lnTo>
                  <a:pt x="2411" y="2580"/>
                </a:lnTo>
                <a:lnTo>
                  <a:pt x="2405" y="2589"/>
                </a:lnTo>
                <a:lnTo>
                  <a:pt x="2402" y="2605"/>
                </a:lnTo>
                <a:lnTo>
                  <a:pt x="2393" y="2622"/>
                </a:lnTo>
                <a:lnTo>
                  <a:pt x="2384" y="2652"/>
                </a:lnTo>
                <a:lnTo>
                  <a:pt x="2380" y="2653"/>
                </a:lnTo>
                <a:lnTo>
                  <a:pt x="2371" y="2653"/>
                </a:lnTo>
                <a:lnTo>
                  <a:pt x="2362" y="2653"/>
                </a:lnTo>
                <a:lnTo>
                  <a:pt x="2354" y="2652"/>
                </a:lnTo>
                <a:lnTo>
                  <a:pt x="2345" y="2654"/>
                </a:lnTo>
                <a:lnTo>
                  <a:pt x="2340" y="2660"/>
                </a:lnTo>
                <a:lnTo>
                  <a:pt x="2339" y="2665"/>
                </a:lnTo>
                <a:lnTo>
                  <a:pt x="2338" y="2671"/>
                </a:lnTo>
                <a:lnTo>
                  <a:pt x="2333" y="2681"/>
                </a:lnTo>
                <a:lnTo>
                  <a:pt x="2329" y="2687"/>
                </a:lnTo>
                <a:lnTo>
                  <a:pt x="2332" y="2694"/>
                </a:lnTo>
                <a:lnTo>
                  <a:pt x="2333" y="2700"/>
                </a:lnTo>
                <a:lnTo>
                  <a:pt x="2335" y="2702"/>
                </a:lnTo>
                <a:lnTo>
                  <a:pt x="2336" y="2704"/>
                </a:lnTo>
                <a:lnTo>
                  <a:pt x="2339" y="2714"/>
                </a:lnTo>
                <a:lnTo>
                  <a:pt x="2338" y="2731"/>
                </a:lnTo>
                <a:lnTo>
                  <a:pt x="2338" y="2734"/>
                </a:lnTo>
                <a:lnTo>
                  <a:pt x="2338" y="2735"/>
                </a:lnTo>
                <a:lnTo>
                  <a:pt x="2335" y="2741"/>
                </a:lnTo>
                <a:lnTo>
                  <a:pt x="2335" y="2742"/>
                </a:lnTo>
                <a:lnTo>
                  <a:pt x="2335" y="2745"/>
                </a:lnTo>
                <a:lnTo>
                  <a:pt x="2335" y="2749"/>
                </a:lnTo>
                <a:lnTo>
                  <a:pt x="2336" y="2751"/>
                </a:lnTo>
                <a:lnTo>
                  <a:pt x="2336" y="2752"/>
                </a:lnTo>
                <a:lnTo>
                  <a:pt x="2339" y="2758"/>
                </a:lnTo>
                <a:lnTo>
                  <a:pt x="2340" y="2768"/>
                </a:lnTo>
                <a:lnTo>
                  <a:pt x="2346" y="2777"/>
                </a:lnTo>
                <a:lnTo>
                  <a:pt x="2360" y="2787"/>
                </a:lnTo>
                <a:lnTo>
                  <a:pt x="2362" y="2791"/>
                </a:lnTo>
                <a:lnTo>
                  <a:pt x="2364" y="2793"/>
                </a:lnTo>
                <a:lnTo>
                  <a:pt x="2365" y="2795"/>
                </a:lnTo>
                <a:lnTo>
                  <a:pt x="2370" y="2802"/>
                </a:lnTo>
                <a:lnTo>
                  <a:pt x="2371" y="2809"/>
                </a:lnTo>
                <a:lnTo>
                  <a:pt x="2373" y="2813"/>
                </a:lnTo>
                <a:lnTo>
                  <a:pt x="2376" y="2816"/>
                </a:lnTo>
                <a:lnTo>
                  <a:pt x="2379" y="2818"/>
                </a:lnTo>
                <a:lnTo>
                  <a:pt x="2386" y="2824"/>
                </a:lnTo>
                <a:lnTo>
                  <a:pt x="2389" y="2826"/>
                </a:lnTo>
                <a:lnTo>
                  <a:pt x="2389" y="2830"/>
                </a:lnTo>
                <a:lnTo>
                  <a:pt x="2381" y="2842"/>
                </a:lnTo>
                <a:lnTo>
                  <a:pt x="2373" y="2850"/>
                </a:lnTo>
                <a:lnTo>
                  <a:pt x="2351" y="2857"/>
                </a:lnTo>
                <a:lnTo>
                  <a:pt x="2343" y="2859"/>
                </a:lnTo>
                <a:lnTo>
                  <a:pt x="2336" y="2863"/>
                </a:lnTo>
                <a:lnTo>
                  <a:pt x="2324" y="2876"/>
                </a:lnTo>
                <a:lnTo>
                  <a:pt x="2316" y="2882"/>
                </a:lnTo>
                <a:lnTo>
                  <a:pt x="2313" y="2883"/>
                </a:lnTo>
                <a:lnTo>
                  <a:pt x="2304" y="2883"/>
                </a:lnTo>
                <a:lnTo>
                  <a:pt x="2298" y="2882"/>
                </a:lnTo>
                <a:lnTo>
                  <a:pt x="2283" y="2879"/>
                </a:lnTo>
                <a:lnTo>
                  <a:pt x="2277" y="2882"/>
                </a:lnTo>
                <a:lnTo>
                  <a:pt x="2276" y="2883"/>
                </a:lnTo>
                <a:lnTo>
                  <a:pt x="2270" y="2886"/>
                </a:lnTo>
                <a:lnTo>
                  <a:pt x="2269" y="2891"/>
                </a:lnTo>
                <a:lnTo>
                  <a:pt x="2269" y="2892"/>
                </a:lnTo>
                <a:lnTo>
                  <a:pt x="2269" y="2899"/>
                </a:lnTo>
                <a:lnTo>
                  <a:pt x="2294" y="2942"/>
                </a:lnTo>
                <a:lnTo>
                  <a:pt x="2294" y="2950"/>
                </a:lnTo>
                <a:lnTo>
                  <a:pt x="2292" y="2962"/>
                </a:lnTo>
                <a:lnTo>
                  <a:pt x="2286" y="2969"/>
                </a:lnTo>
                <a:lnTo>
                  <a:pt x="2282" y="2974"/>
                </a:lnTo>
                <a:lnTo>
                  <a:pt x="2273" y="2979"/>
                </a:lnTo>
                <a:lnTo>
                  <a:pt x="2264" y="2981"/>
                </a:lnTo>
                <a:lnTo>
                  <a:pt x="2247" y="2983"/>
                </a:lnTo>
                <a:lnTo>
                  <a:pt x="2244" y="2984"/>
                </a:lnTo>
                <a:lnTo>
                  <a:pt x="2239" y="2987"/>
                </a:lnTo>
                <a:lnTo>
                  <a:pt x="2239" y="2992"/>
                </a:lnTo>
                <a:lnTo>
                  <a:pt x="2244" y="3006"/>
                </a:lnTo>
                <a:lnTo>
                  <a:pt x="2244" y="3012"/>
                </a:lnTo>
                <a:lnTo>
                  <a:pt x="2242" y="3016"/>
                </a:lnTo>
                <a:lnTo>
                  <a:pt x="2239" y="3018"/>
                </a:lnTo>
                <a:lnTo>
                  <a:pt x="2235" y="3021"/>
                </a:lnTo>
                <a:lnTo>
                  <a:pt x="2222" y="3022"/>
                </a:lnTo>
                <a:lnTo>
                  <a:pt x="2216" y="3027"/>
                </a:lnTo>
                <a:lnTo>
                  <a:pt x="2211" y="3029"/>
                </a:lnTo>
                <a:lnTo>
                  <a:pt x="2201" y="3039"/>
                </a:lnTo>
                <a:lnTo>
                  <a:pt x="2185" y="3052"/>
                </a:lnTo>
                <a:lnTo>
                  <a:pt x="2181" y="3054"/>
                </a:lnTo>
                <a:lnTo>
                  <a:pt x="2172" y="3064"/>
                </a:lnTo>
                <a:lnTo>
                  <a:pt x="2168" y="3080"/>
                </a:lnTo>
                <a:lnTo>
                  <a:pt x="2160" y="3097"/>
                </a:lnTo>
                <a:lnTo>
                  <a:pt x="2148" y="3118"/>
                </a:lnTo>
                <a:lnTo>
                  <a:pt x="2140" y="3126"/>
                </a:lnTo>
                <a:lnTo>
                  <a:pt x="2135" y="3129"/>
                </a:lnTo>
                <a:lnTo>
                  <a:pt x="2126" y="3131"/>
                </a:lnTo>
                <a:lnTo>
                  <a:pt x="2118" y="3130"/>
                </a:lnTo>
                <a:lnTo>
                  <a:pt x="2084" y="3123"/>
                </a:lnTo>
                <a:lnTo>
                  <a:pt x="2081" y="3123"/>
                </a:lnTo>
                <a:lnTo>
                  <a:pt x="2075" y="3122"/>
                </a:lnTo>
                <a:lnTo>
                  <a:pt x="2071" y="3123"/>
                </a:lnTo>
                <a:lnTo>
                  <a:pt x="2063" y="3123"/>
                </a:lnTo>
                <a:lnTo>
                  <a:pt x="2061" y="3122"/>
                </a:lnTo>
                <a:lnTo>
                  <a:pt x="2055" y="3120"/>
                </a:lnTo>
                <a:lnTo>
                  <a:pt x="2050" y="3118"/>
                </a:lnTo>
                <a:lnTo>
                  <a:pt x="2049" y="3118"/>
                </a:lnTo>
                <a:lnTo>
                  <a:pt x="2046" y="3117"/>
                </a:lnTo>
                <a:lnTo>
                  <a:pt x="2036" y="3117"/>
                </a:lnTo>
                <a:lnTo>
                  <a:pt x="2031" y="3118"/>
                </a:lnTo>
                <a:lnTo>
                  <a:pt x="2027" y="3118"/>
                </a:lnTo>
                <a:lnTo>
                  <a:pt x="2024" y="3117"/>
                </a:lnTo>
                <a:lnTo>
                  <a:pt x="2017" y="3110"/>
                </a:lnTo>
                <a:lnTo>
                  <a:pt x="2012" y="3106"/>
                </a:lnTo>
                <a:lnTo>
                  <a:pt x="2011" y="3106"/>
                </a:lnTo>
                <a:lnTo>
                  <a:pt x="2009" y="3105"/>
                </a:lnTo>
                <a:lnTo>
                  <a:pt x="2000" y="3105"/>
                </a:lnTo>
                <a:lnTo>
                  <a:pt x="1996" y="3105"/>
                </a:lnTo>
                <a:lnTo>
                  <a:pt x="1992" y="3108"/>
                </a:lnTo>
                <a:lnTo>
                  <a:pt x="1987" y="3110"/>
                </a:lnTo>
                <a:lnTo>
                  <a:pt x="1984" y="3113"/>
                </a:lnTo>
                <a:lnTo>
                  <a:pt x="1981" y="3115"/>
                </a:lnTo>
                <a:lnTo>
                  <a:pt x="1976" y="3127"/>
                </a:lnTo>
                <a:lnTo>
                  <a:pt x="1978" y="3136"/>
                </a:lnTo>
                <a:lnTo>
                  <a:pt x="1978" y="3139"/>
                </a:lnTo>
                <a:lnTo>
                  <a:pt x="1978" y="3143"/>
                </a:lnTo>
                <a:lnTo>
                  <a:pt x="1973" y="3146"/>
                </a:lnTo>
                <a:lnTo>
                  <a:pt x="1965" y="3150"/>
                </a:lnTo>
                <a:lnTo>
                  <a:pt x="1958" y="3157"/>
                </a:lnTo>
                <a:lnTo>
                  <a:pt x="1955" y="3163"/>
                </a:lnTo>
                <a:lnTo>
                  <a:pt x="1946" y="3171"/>
                </a:lnTo>
                <a:lnTo>
                  <a:pt x="1937" y="3176"/>
                </a:lnTo>
                <a:lnTo>
                  <a:pt x="1933" y="3178"/>
                </a:lnTo>
                <a:lnTo>
                  <a:pt x="1913" y="3188"/>
                </a:lnTo>
                <a:lnTo>
                  <a:pt x="1908" y="3190"/>
                </a:lnTo>
                <a:lnTo>
                  <a:pt x="1898" y="3196"/>
                </a:lnTo>
                <a:lnTo>
                  <a:pt x="1889" y="3198"/>
                </a:lnTo>
                <a:lnTo>
                  <a:pt x="1886" y="3199"/>
                </a:lnTo>
                <a:lnTo>
                  <a:pt x="1882" y="3201"/>
                </a:lnTo>
                <a:lnTo>
                  <a:pt x="1880" y="3201"/>
                </a:lnTo>
                <a:lnTo>
                  <a:pt x="1879" y="3198"/>
                </a:lnTo>
                <a:lnTo>
                  <a:pt x="1877" y="3196"/>
                </a:lnTo>
                <a:lnTo>
                  <a:pt x="1876" y="3194"/>
                </a:lnTo>
                <a:lnTo>
                  <a:pt x="1874" y="3193"/>
                </a:lnTo>
                <a:lnTo>
                  <a:pt x="1872" y="3190"/>
                </a:lnTo>
                <a:lnTo>
                  <a:pt x="1870" y="3189"/>
                </a:lnTo>
                <a:lnTo>
                  <a:pt x="1866" y="3187"/>
                </a:lnTo>
                <a:lnTo>
                  <a:pt x="1861" y="3186"/>
                </a:lnTo>
                <a:lnTo>
                  <a:pt x="1860" y="3186"/>
                </a:lnTo>
                <a:lnTo>
                  <a:pt x="1860" y="3185"/>
                </a:lnTo>
                <a:lnTo>
                  <a:pt x="1857" y="3185"/>
                </a:lnTo>
                <a:lnTo>
                  <a:pt x="1854" y="3184"/>
                </a:lnTo>
                <a:lnTo>
                  <a:pt x="1852" y="3182"/>
                </a:lnTo>
                <a:lnTo>
                  <a:pt x="1850" y="3181"/>
                </a:lnTo>
                <a:lnTo>
                  <a:pt x="1847" y="3180"/>
                </a:lnTo>
                <a:lnTo>
                  <a:pt x="1845" y="3178"/>
                </a:lnTo>
                <a:lnTo>
                  <a:pt x="1842" y="3177"/>
                </a:lnTo>
                <a:lnTo>
                  <a:pt x="1832" y="3169"/>
                </a:lnTo>
                <a:lnTo>
                  <a:pt x="1830" y="3168"/>
                </a:lnTo>
                <a:lnTo>
                  <a:pt x="1828" y="3167"/>
                </a:lnTo>
                <a:lnTo>
                  <a:pt x="1825" y="3165"/>
                </a:lnTo>
                <a:lnTo>
                  <a:pt x="1822" y="3164"/>
                </a:lnTo>
                <a:lnTo>
                  <a:pt x="1819" y="3165"/>
                </a:lnTo>
                <a:lnTo>
                  <a:pt x="1816" y="3165"/>
                </a:lnTo>
                <a:lnTo>
                  <a:pt x="1813" y="3165"/>
                </a:lnTo>
                <a:lnTo>
                  <a:pt x="1810" y="3167"/>
                </a:lnTo>
                <a:lnTo>
                  <a:pt x="1807" y="3167"/>
                </a:lnTo>
                <a:lnTo>
                  <a:pt x="1804" y="3167"/>
                </a:lnTo>
                <a:lnTo>
                  <a:pt x="1801" y="3168"/>
                </a:lnTo>
                <a:lnTo>
                  <a:pt x="1798" y="3168"/>
                </a:lnTo>
                <a:lnTo>
                  <a:pt x="1795" y="3169"/>
                </a:lnTo>
                <a:lnTo>
                  <a:pt x="1792" y="3169"/>
                </a:lnTo>
                <a:lnTo>
                  <a:pt x="1791" y="3170"/>
                </a:lnTo>
                <a:lnTo>
                  <a:pt x="1788" y="3170"/>
                </a:lnTo>
                <a:lnTo>
                  <a:pt x="1785" y="3171"/>
                </a:lnTo>
                <a:lnTo>
                  <a:pt x="1784" y="3171"/>
                </a:lnTo>
                <a:lnTo>
                  <a:pt x="1782" y="3172"/>
                </a:lnTo>
                <a:lnTo>
                  <a:pt x="1779" y="3172"/>
                </a:lnTo>
                <a:lnTo>
                  <a:pt x="1776" y="3173"/>
                </a:lnTo>
                <a:lnTo>
                  <a:pt x="1773" y="3173"/>
                </a:lnTo>
                <a:lnTo>
                  <a:pt x="1770" y="3173"/>
                </a:lnTo>
                <a:lnTo>
                  <a:pt x="1767" y="3174"/>
                </a:lnTo>
                <a:lnTo>
                  <a:pt x="1765" y="3174"/>
                </a:lnTo>
                <a:lnTo>
                  <a:pt x="1762" y="3174"/>
                </a:lnTo>
                <a:lnTo>
                  <a:pt x="1759" y="3174"/>
                </a:lnTo>
                <a:lnTo>
                  <a:pt x="1757" y="3174"/>
                </a:lnTo>
                <a:lnTo>
                  <a:pt x="1756" y="3174"/>
                </a:lnTo>
                <a:lnTo>
                  <a:pt x="1753" y="3174"/>
                </a:lnTo>
                <a:lnTo>
                  <a:pt x="1750" y="3173"/>
                </a:lnTo>
                <a:lnTo>
                  <a:pt x="1745" y="3171"/>
                </a:lnTo>
                <a:lnTo>
                  <a:pt x="1744" y="3170"/>
                </a:lnTo>
                <a:lnTo>
                  <a:pt x="1741" y="3167"/>
                </a:lnTo>
                <a:lnTo>
                  <a:pt x="1737" y="3162"/>
                </a:lnTo>
                <a:lnTo>
                  <a:pt x="1735" y="3161"/>
                </a:lnTo>
                <a:lnTo>
                  <a:pt x="1732" y="3156"/>
                </a:lnTo>
                <a:lnTo>
                  <a:pt x="1729" y="3152"/>
                </a:lnTo>
                <a:lnTo>
                  <a:pt x="1728" y="3147"/>
                </a:lnTo>
                <a:lnTo>
                  <a:pt x="1726" y="3144"/>
                </a:lnTo>
                <a:lnTo>
                  <a:pt x="1725" y="3140"/>
                </a:lnTo>
                <a:lnTo>
                  <a:pt x="1723" y="3137"/>
                </a:lnTo>
                <a:lnTo>
                  <a:pt x="1722" y="3135"/>
                </a:lnTo>
                <a:lnTo>
                  <a:pt x="1722" y="3132"/>
                </a:lnTo>
                <a:lnTo>
                  <a:pt x="1721" y="3131"/>
                </a:lnTo>
                <a:lnTo>
                  <a:pt x="1719" y="3129"/>
                </a:lnTo>
                <a:lnTo>
                  <a:pt x="1716" y="3126"/>
                </a:lnTo>
                <a:lnTo>
                  <a:pt x="1713" y="3122"/>
                </a:lnTo>
                <a:lnTo>
                  <a:pt x="1710" y="3120"/>
                </a:lnTo>
                <a:lnTo>
                  <a:pt x="1710" y="3119"/>
                </a:lnTo>
                <a:lnTo>
                  <a:pt x="1709" y="3118"/>
                </a:lnTo>
                <a:lnTo>
                  <a:pt x="1726" y="3102"/>
                </a:lnTo>
                <a:lnTo>
                  <a:pt x="1757" y="3086"/>
                </a:lnTo>
                <a:lnTo>
                  <a:pt x="1770" y="3077"/>
                </a:lnTo>
                <a:lnTo>
                  <a:pt x="1743" y="3029"/>
                </a:lnTo>
                <a:lnTo>
                  <a:pt x="1767" y="3021"/>
                </a:lnTo>
                <a:lnTo>
                  <a:pt x="1804" y="3010"/>
                </a:lnTo>
                <a:lnTo>
                  <a:pt x="1813" y="2988"/>
                </a:lnTo>
                <a:lnTo>
                  <a:pt x="1789" y="2972"/>
                </a:lnTo>
                <a:lnTo>
                  <a:pt x="1757" y="2963"/>
                </a:lnTo>
                <a:lnTo>
                  <a:pt x="1760" y="2952"/>
                </a:lnTo>
                <a:lnTo>
                  <a:pt x="1762" y="2943"/>
                </a:lnTo>
                <a:lnTo>
                  <a:pt x="1766" y="2942"/>
                </a:lnTo>
                <a:lnTo>
                  <a:pt x="1778" y="2932"/>
                </a:lnTo>
                <a:lnTo>
                  <a:pt x="1776" y="2929"/>
                </a:lnTo>
                <a:lnTo>
                  <a:pt x="1772" y="2924"/>
                </a:lnTo>
                <a:lnTo>
                  <a:pt x="1779" y="2916"/>
                </a:lnTo>
                <a:lnTo>
                  <a:pt x="1784" y="2913"/>
                </a:lnTo>
                <a:lnTo>
                  <a:pt x="1788" y="2911"/>
                </a:lnTo>
                <a:lnTo>
                  <a:pt x="1791" y="2903"/>
                </a:lnTo>
                <a:lnTo>
                  <a:pt x="1792" y="2899"/>
                </a:lnTo>
                <a:lnTo>
                  <a:pt x="1795" y="2882"/>
                </a:lnTo>
                <a:lnTo>
                  <a:pt x="1795" y="2877"/>
                </a:lnTo>
                <a:lnTo>
                  <a:pt x="1795" y="2876"/>
                </a:lnTo>
                <a:lnTo>
                  <a:pt x="1792" y="2874"/>
                </a:lnTo>
                <a:lnTo>
                  <a:pt x="1791" y="2869"/>
                </a:lnTo>
                <a:lnTo>
                  <a:pt x="1791" y="2868"/>
                </a:lnTo>
                <a:lnTo>
                  <a:pt x="1789" y="2863"/>
                </a:lnTo>
                <a:lnTo>
                  <a:pt x="1789" y="2858"/>
                </a:lnTo>
                <a:lnTo>
                  <a:pt x="1782" y="2855"/>
                </a:lnTo>
                <a:lnTo>
                  <a:pt x="1779" y="2854"/>
                </a:lnTo>
                <a:lnTo>
                  <a:pt x="1770" y="2857"/>
                </a:lnTo>
                <a:lnTo>
                  <a:pt x="1763" y="2857"/>
                </a:lnTo>
                <a:lnTo>
                  <a:pt x="1762" y="2857"/>
                </a:lnTo>
                <a:lnTo>
                  <a:pt x="1759" y="2858"/>
                </a:lnTo>
                <a:lnTo>
                  <a:pt x="1759" y="2857"/>
                </a:lnTo>
                <a:lnTo>
                  <a:pt x="1754" y="2852"/>
                </a:lnTo>
                <a:lnTo>
                  <a:pt x="1753" y="2850"/>
                </a:lnTo>
                <a:lnTo>
                  <a:pt x="1753" y="2847"/>
                </a:lnTo>
                <a:lnTo>
                  <a:pt x="1741" y="2847"/>
                </a:lnTo>
                <a:lnTo>
                  <a:pt x="1738" y="2846"/>
                </a:lnTo>
                <a:lnTo>
                  <a:pt x="1728" y="2845"/>
                </a:lnTo>
                <a:lnTo>
                  <a:pt x="1728" y="2850"/>
                </a:lnTo>
                <a:lnTo>
                  <a:pt x="1728" y="2853"/>
                </a:lnTo>
                <a:lnTo>
                  <a:pt x="1719" y="2853"/>
                </a:lnTo>
                <a:lnTo>
                  <a:pt x="1713" y="2852"/>
                </a:lnTo>
                <a:lnTo>
                  <a:pt x="1702" y="2851"/>
                </a:lnTo>
                <a:lnTo>
                  <a:pt x="1694" y="2851"/>
                </a:lnTo>
                <a:lnTo>
                  <a:pt x="1690" y="2851"/>
                </a:lnTo>
                <a:lnTo>
                  <a:pt x="1688" y="2851"/>
                </a:lnTo>
                <a:lnTo>
                  <a:pt x="1685" y="2851"/>
                </a:lnTo>
                <a:lnTo>
                  <a:pt x="1684" y="2850"/>
                </a:lnTo>
                <a:lnTo>
                  <a:pt x="1682" y="2850"/>
                </a:lnTo>
                <a:lnTo>
                  <a:pt x="1680" y="2850"/>
                </a:lnTo>
                <a:lnTo>
                  <a:pt x="1678" y="2850"/>
                </a:lnTo>
                <a:lnTo>
                  <a:pt x="1678" y="2849"/>
                </a:lnTo>
                <a:lnTo>
                  <a:pt x="1677" y="2849"/>
                </a:lnTo>
                <a:lnTo>
                  <a:pt x="1675" y="2849"/>
                </a:lnTo>
                <a:lnTo>
                  <a:pt x="1674" y="2849"/>
                </a:lnTo>
                <a:lnTo>
                  <a:pt x="1672" y="2849"/>
                </a:lnTo>
                <a:lnTo>
                  <a:pt x="1671" y="2847"/>
                </a:lnTo>
                <a:lnTo>
                  <a:pt x="1668" y="2847"/>
                </a:lnTo>
                <a:lnTo>
                  <a:pt x="1660" y="2847"/>
                </a:lnTo>
                <a:lnTo>
                  <a:pt x="1659" y="2847"/>
                </a:lnTo>
                <a:lnTo>
                  <a:pt x="1658" y="2847"/>
                </a:lnTo>
                <a:lnTo>
                  <a:pt x="1656" y="2846"/>
                </a:lnTo>
                <a:lnTo>
                  <a:pt x="1653" y="2844"/>
                </a:lnTo>
                <a:lnTo>
                  <a:pt x="1650" y="2842"/>
                </a:lnTo>
                <a:lnTo>
                  <a:pt x="1641" y="2833"/>
                </a:lnTo>
                <a:lnTo>
                  <a:pt x="1636" y="2830"/>
                </a:lnTo>
                <a:lnTo>
                  <a:pt x="1630" y="2827"/>
                </a:lnTo>
                <a:lnTo>
                  <a:pt x="1624" y="2825"/>
                </a:lnTo>
                <a:lnTo>
                  <a:pt x="1614" y="2820"/>
                </a:lnTo>
                <a:lnTo>
                  <a:pt x="1609" y="2819"/>
                </a:lnTo>
                <a:lnTo>
                  <a:pt x="1608" y="2818"/>
                </a:lnTo>
                <a:lnTo>
                  <a:pt x="1605" y="2818"/>
                </a:lnTo>
                <a:lnTo>
                  <a:pt x="1603" y="2818"/>
                </a:lnTo>
                <a:lnTo>
                  <a:pt x="1602" y="2816"/>
                </a:lnTo>
                <a:lnTo>
                  <a:pt x="1597" y="2810"/>
                </a:lnTo>
                <a:lnTo>
                  <a:pt x="1593" y="2808"/>
                </a:lnTo>
                <a:lnTo>
                  <a:pt x="1586" y="2801"/>
                </a:lnTo>
                <a:lnTo>
                  <a:pt x="1581" y="2798"/>
                </a:lnTo>
                <a:lnTo>
                  <a:pt x="1578" y="2794"/>
                </a:lnTo>
                <a:lnTo>
                  <a:pt x="1578" y="2790"/>
                </a:lnTo>
                <a:lnTo>
                  <a:pt x="1577" y="2783"/>
                </a:lnTo>
                <a:lnTo>
                  <a:pt x="1573" y="2775"/>
                </a:lnTo>
                <a:lnTo>
                  <a:pt x="1570" y="2767"/>
                </a:lnTo>
                <a:lnTo>
                  <a:pt x="1565" y="2756"/>
                </a:lnTo>
                <a:lnTo>
                  <a:pt x="1546" y="2745"/>
                </a:lnTo>
                <a:lnTo>
                  <a:pt x="1539" y="2741"/>
                </a:lnTo>
                <a:lnTo>
                  <a:pt x="1536" y="2738"/>
                </a:lnTo>
                <a:lnTo>
                  <a:pt x="1534" y="2738"/>
                </a:lnTo>
                <a:lnTo>
                  <a:pt x="1532" y="2736"/>
                </a:lnTo>
                <a:lnTo>
                  <a:pt x="1529" y="2734"/>
                </a:lnTo>
                <a:lnTo>
                  <a:pt x="1527" y="2732"/>
                </a:lnTo>
                <a:lnTo>
                  <a:pt x="1524" y="2731"/>
                </a:lnTo>
                <a:lnTo>
                  <a:pt x="1527" y="2720"/>
                </a:lnTo>
                <a:lnTo>
                  <a:pt x="1537" y="2706"/>
                </a:lnTo>
                <a:lnTo>
                  <a:pt x="1548" y="2701"/>
                </a:lnTo>
                <a:lnTo>
                  <a:pt x="1559" y="2692"/>
                </a:lnTo>
                <a:lnTo>
                  <a:pt x="1573" y="2684"/>
                </a:lnTo>
                <a:lnTo>
                  <a:pt x="1599" y="2665"/>
                </a:lnTo>
                <a:lnTo>
                  <a:pt x="1603" y="2661"/>
                </a:lnTo>
                <a:lnTo>
                  <a:pt x="1615" y="2654"/>
                </a:lnTo>
                <a:lnTo>
                  <a:pt x="1628" y="2649"/>
                </a:lnTo>
                <a:lnTo>
                  <a:pt x="1622" y="2637"/>
                </a:lnTo>
                <a:lnTo>
                  <a:pt x="1611" y="2634"/>
                </a:lnTo>
                <a:lnTo>
                  <a:pt x="1605" y="2627"/>
                </a:lnTo>
                <a:lnTo>
                  <a:pt x="1600" y="2620"/>
                </a:lnTo>
                <a:lnTo>
                  <a:pt x="1599" y="2614"/>
                </a:lnTo>
                <a:lnTo>
                  <a:pt x="1590" y="2611"/>
                </a:lnTo>
                <a:lnTo>
                  <a:pt x="1581" y="2606"/>
                </a:lnTo>
                <a:lnTo>
                  <a:pt x="1571" y="2617"/>
                </a:lnTo>
                <a:lnTo>
                  <a:pt x="1564" y="2624"/>
                </a:lnTo>
                <a:lnTo>
                  <a:pt x="1553" y="2629"/>
                </a:lnTo>
                <a:lnTo>
                  <a:pt x="1540" y="2628"/>
                </a:lnTo>
                <a:lnTo>
                  <a:pt x="1530" y="2625"/>
                </a:lnTo>
                <a:lnTo>
                  <a:pt x="1526" y="2624"/>
                </a:lnTo>
                <a:lnTo>
                  <a:pt x="1524" y="2625"/>
                </a:lnTo>
                <a:lnTo>
                  <a:pt x="1523" y="2626"/>
                </a:lnTo>
                <a:lnTo>
                  <a:pt x="1523" y="2627"/>
                </a:lnTo>
                <a:lnTo>
                  <a:pt x="1520" y="2627"/>
                </a:lnTo>
                <a:lnTo>
                  <a:pt x="1518" y="2628"/>
                </a:lnTo>
                <a:lnTo>
                  <a:pt x="1515" y="2624"/>
                </a:lnTo>
                <a:lnTo>
                  <a:pt x="1512" y="2620"/>
                </a:lnTo>
                <a:lnTo>
                  <a:pt x="1510" y="2617"/>
                </a:lnTo>
                <a:lnTo>
                  <a:pt x="1504" y="2606"/>
                </a:lnTo>
                <a:lnTo>
                  <a:pt x="1501" y="2551"/>
                </a:lnTo>
                <a:lnTo>
                  <a:pt x="1499" y="2522"/>
                </a:lnTo>
                <a:lnTo>
                  <a:pt x="1496" y="2505"/>
                </a:lnTo>
                <a:lnTo>
                  <a:pt x="1498" y="2492"/>
                </a:lnTo>
                <a:lnTo>
                  <a:pt x="1493" y="2489"/>
                </a:lnTo>
                <a:lnTo>
                  <a:pt x="1483" y="2480"/>
                </a:lnTo>
                <a:lnTo>
                  <a:pt x="1476" y="2473"/>
                </a:lnTo>
                <a:lnTo>
                  <a:pt x="1471" y="2469"/>
                </a:lnTo>
                <a:lnTo>
                  <a:pt x="1447" y="2461"/>
                </a:lnTo>
                <a:lnTo>
                  <a:pt x="1435" y="2455"/>
                </a:lnTo>
                <a:lnTo>
                  <a:pt x="1425" y="2439"/>
                </a:lnTo>
                <a:lnTo>
                  <a:pt x="1419" y="2433"/>
                </a:lnTo>
                <a:lnTo>
                  <a:pt x="1419" y="2429"/>
                </a:lnTo>
                <a:lnTo>
                  <a:pt x="1417" y="2422"/>
                </a:lnTo>
                <a:lnTo>
                  <a:pt x="1416" y="2402"/>
                </a:lnTo>
                <a:lnTo>
                  <a:pt x="1414" y="2388"/>
                </a:lnTo>
                <a:lnTo>
                  <a:pt x="1410" y="2351"/>
                </a:lnTo>
                <a:lnTo>
                  <a:pt x="1363" y="2354"/>
                </a:lnTo>
                <a:lnTo>
                  <a:pt x="1354" y="2354"/>
                </a:lnTo>
                <a:lnTo>
                  <a:pt x="1344" y="2350"/>
                </a:lnTo>
                <a:lnTo>
                  <a:pt x="1334" y="2347"/>
                </a:lnTo>
                <a:lnTo>
                  <a:pt x="1326" y="2342"/>
                </a:lnTo>
                <a:lnTo>
                  <a:pt x="1325" y="2340"/>
                </a:lnTo>
                <a:lnTo>
                  <a:pt x="1323" y="2339"/>
                </a:lnTo>
                <a:lnTo>
                  <a:pt x="1309" y="2330"/>
                </a:lnTo>
                <a:lnTo>
                  <a:pt x="1303" y="2326"/>
                </a:lnTo>
                <a:lnTo>
                  <a:pt x="1294" y="2320"/>
                </a:lnTo>
                <a:lnTo>
                  <a:pt x="1285" y="2315"/>
                </a:lnTo>
                <a:lnTo>
                  <a:pt x="1285" y="2314"/>
                </a:lnTo>
                <a:lnTo>
                  <a:pt x="1278" y="2308"/>
                </a:lnTo>
                <a:lnTo>
                  <a:pt x="1277" y="2306"/>
                </a:lnTo>
                <a:lnTo>
                  <a:pt x="1266" y="2298"/>
                </a:lnTo>
                <a:lnTo>
                  <a:pt x="1263" y="2289"/>
                </a:lnTo>
                <a:lnTo>
                  <a:pt x="1265" y="2288"/>
                </a:lnTo>
                <a:lnTo>
                  <a:pt x="1266" y="2281"/>
                </a:lnTo>
                <a:lnTo>
                  <a:pt x="1262" y="2273"/>
                </a:lnTo>
                <a:lnTo>
                  <a:pt x="1260" y="2270"/>
                </a:lnTo>
                <a:lnTo>
                  <a:pt x="1263" y="2266"/>
                </a:lnTo>
                <a:lnTo>
                  <a:pt x="1266" y="2260"/>
                </a:lnTo>
                <a:lnTo>
                  <a:pt x="1257" y="2256"/>
                </a:lnTo>
                <a:lnTo>
                  <a:pt x="1256" y="2256"/>
                </a:lnTo>
                <a:lnTo>
                  <a:pt x="1244" y="2249"/>
                </a:lnTo>
                <a:lnTo>
                  <a:pt x="1240" y="2246"/>
                </a:lnTo>
                <a:lnTo>
                  <a:pt x="1231" y="2251"/>
                </a:lnTo>
                <a:lnTo>
                  <a:pt x="1224" y="2259"/>
                </a:lnTo>
                <a:lnTo>
                  <a:pt x="1219" y="2247"/>
                </a:lnTo>
                <a:lnTo>
                  <a:pt x="1215" y="2235"/>
                </a:lnTo>
                <a:lnTo>
                  <a:pt x="1212" y="2228"/>
                </a:lnTo>
                <a:lnTo>
                  <a:pt x="1206" y="2226"/>
                </a:lnTo>
                <a:lnTo>
                  <a:pt x="1200" y="2225"/>
                </a:lnTo>
                <a:lnTo>
                  <a:pt x="1196" y="2223"/>
                </a:lnTo>
                <a:lnTo>
                  <a:pt x="1193" y="2222"/>
                </a:lnTo>
                <a:lnTo>
                  <a:pt x="1184" y="2217"/>
                </a:lnTo>
                <a:lnTo>
                  <a:pt x="1174" y="2226"/>
                </a:lnTo>
                <a:lnTo>
                  <a:pt x="1170" y="2233"/>
                </a:lnTo>
                <a:lnTo>
                  <a:pt x="1171" y="2233"/>
                </a:lnTo>
                <a:lnTo>
                  <a:pt x="1168" y="2235"/>
                </a:lnTo>
                <a:lnTo>
                  <a:pt x="1165" y="2237"/>
                </a:lnTo>
                <a:lnTo>
                  <a:pt x="1162" y="2238"/>
                </a:lnTo>
                <a:lnTo>
                  <a:pt x="1159" y="2239"/>
                </a:lnTo>
                <a:lnTo>
                  <a:pt x="1159" y="2224"/>
                </a:lnTo>
                <a:lnTo>
                  <a:pt x="1149" y="2207"/>
                </a:lnTo>
                <a:lnTo>
                  <a:pt x="1133" y="2181"/>
                </a:lnTo>
                <a:lnTo>
                  <a:pt x="1128" y="2173"/>
                </a:lnTo>
                <a:lnTo>
                  <a:pt x="1124" y="2165"/>
                </a:lnTo>
                <a:lnTo>
                  <a:pt x="1124" y="2163"/>
                </a:lnTo>
                <a:lnTo>
                  <a:pt x="1124" y="2162"/>
                </a:lnTo>
                <a:lnTo>
                  <a:pt x="1126" y="2159"/>
                </a:lnTo>
                <a:lnTo>
                  <a:pt x="1124" y="2157"/>
                </a:lnTo>
                <a:lnTo>
                  <a:pt x="1124" y="2156"/>
                </a:lnTo>
                <a:lnTo>
                  <a:pt x="1121" y="2151"/>
                </a:lnTo>
                <a:lnTo>
                  <a:pt x="1120" y="2147"/>
                </a:lnTo>
                <a:lnTo>
                  <a:pt x="1123" y="2148"/>
                </a:lnTo>
                <a:lnTo>
                  <a:pt x="1124" y="2145"/>
                </a:lnTo>
                <a:lnTo>
                  <a:pt x="1126" y="2142"/>
                </a:lnTo>
                <a:lnTo>
                  <a:pt x="1126" y="2140"/>
                </a:lnTo>
                <a:lnTo>
                  <a:pt x="1111" y="2140"/>
                </a:lnTo>
                <a:lnTo>
                  <a:pt x="1107" y="2140"/>
                </a:lnTo>
                <a:lnTo>
                  <a:pt x="1087" y="2142"/>
                </a:lnTo>
                <a:lnTo>
                  <a:pt x="1083" y="2142"/>
                </a:lnTo>
                <a:lnTo>
                  <a:pt x="1086" y="2130"/>
                </a:lnTo>
                <a:lnTo>
                  <a:pt x="1086" y="2121"/>
                </a:lnTo>
                <a:lnTo>
                  <a:pt x="1074" y="2115"/>
                </a:lnTo>
                <a:lnTo>
                  <a:pt x="1067" y="2112"/>
                </a:lnTo>
                <a:lnTo>
                  <a:pt x="1057" y="2105"/>
                </a:lnTo>
                <a:lnTo>
                  <a:pt x="1051" y="2101"/>
                </a:lnTo>
                <a:lnTo>
                  <a:pt x="1049" y="2100"/>
                </a:lnTo>
                <a:lnTo>
                  <a:pt x="1030" y="2097"/>
                </a:lnTo>
                <a:lnTo>
                  <a:pt x="1029" y="2097"/>
                </a:lnTo>
                <a:lnTo>
                  <a:pt x="1029" y="2098"/>
                </a:lnTo>
                <a:lnTo>
                  <a:pt x="1027" y="2098"/>
                </a:lnTo>
                <a:lnTo>
                  <a:pt x="1026" y="2097"/>
                </a:lnTo>
                <a:lnTo>
                  <a:pt x="1024" y="2097"/>
                </a:lnTo>
                <a:lnTo>
                  <a:pt x="1023" y="2096"/>
                </a:lnTo>
                <a:lnTo>
                  <a:pt x="1022" y="2096"/>
                </a:lnTo>
                <a:lnTo>
                  <a:pt x="1022" y="2095"/>
                </a:lnTo>
                <a:lnTo>
                  <a:pt x="1020" y="2095"/>
                </a:lnTo>
                <a:lnTo>
                  <a:pt x="1019" y="2095"/>
                </a:lnTo>
                <a:lnTo>
                  <a:pt x="1017" y="2095"/>
                </a:lnTo>
                <a:lnTo>
                  <a:pt x="1016" y="2095"/>
                </a:lnTo>
                <a:lnTo>
                  <a:pt x="1014" y="2095"/>
                </a:lnTo>
                <a:lnTo>
                  <a:pt x="1013" y="2095"/>
                </a:lnTo>
                <a:lnTo>
                  <a:pt x="1011" y="2094"/>
                </a:lnTo>
                <a:lnTo>
                  <a:pt x="1010" y="2094"/>
                </a:lnTo>
                <a:lnTo>
                  <a:pt x="1007" y="2092"/>
                </a:lnTo>
                <a:lnTo>
                  <a:pt x="1004" y="2091"/>
                </a:lnTo>
                <a:lnTo>
                  <a:pt x="1001" y="2092"/>
                </a:lnTo>
                <a:lnTo>
                  <a:pt x="1000" y="2091"/>
                </a:lnTo>
                <a:lnTo>
                  <a:pt x="995" y="2090"/>
                </a:lnTo>
                <a:lnTo>
                  <a:pt x="992" y="2090"/>
                </a:lnTo>
                <a:lnTo>
                  <a:pt x="991" y="2089"/>
                </a:lnTo>
                <a:lnTo>
                  <a:pt x="988" y="2088"/>
                </a:lnTo>
                <a:lnTo>
                  <a:pt x="979" y="2083"/>
                </a:lnTo>
                <a:lnTo>
                  <a:pt x="976" y="2082"/>
                </a:lnTo>
                <a:lnTo>
                  <a:pt x="958" y="2073"/>
                </a:lnTo>
                <a:lnTo>
                  <a:pt x="956" y="2066"/>
                </a:lnTo>
                <a:lnTo>
                  <a:pt x="947" y="2047"/>
                </a:lnTo>
                <a:lnTo>
                  <a:pt x="931" y="2061"/>
                </a:lnTo>
                <a:lnTo>
                  <a:pt x="920" y="2055"/>
                </a:lnTo>
                <a:lnTo>
                  <a:pt x="891" y="2041"/>
                </a:lnTo>
                <a:lnTo>
                  <a:pt x="888" y="2040"/>
                </a:lnTo>
                <a:lnTo>
                  <a:pt x="875" y="2017"/>
                </a:lnTo>
                <a:lnTo>
                  <a:pt x="847" y="1985"/>
                </a:lnTo>
                <a:lnTo>
                  <a:pt x="831" y="1985"/>
                </a:lnTo>
                <a:lnTo>
                  <a:pt x="806" y="1978"/>
                </a:lnTo>
                <a:lnTo>
                  <a:pt x="802" y="1975"/>
                </a:lnTo>
                <a:lnTo>
                  <a:pt x="797" y="1972"/>
                </a:lnTo>
                <a:lnTo>
                  <a:pt x="789" y="1973"/>
                </a:lnTo>
                <a:lnTo>
                  <a:pt x="787" y="1955"/>
                </a:lnTo>
                <a:lnTo>
                  <a:pt x="787" y="1936"/>
                </a:lnTo>
                <a:lnTo>
                  <a:pt x="791" y="1929"/>
                </a:lnTo>
                <a:lnTo>
                  <a:pt x="778" y="1838"/>
                </a:lnTo>
                <a:lnTo>
                  <a:pt x="756" y="1830"/>
                </a:lnTo>
                <a:lnTo>
                  <a:pt x="752" y="1831"/>
                </a:lnTo>
                <a:lnTo>
                  <a:pt x="733" y="1839"/>
                </a:lnTo>
                <a:lnTo>
                  <a:pt x="690" y="1836"/>
                </a:lnTo>
                <a:lnTo>
                  <a:pt x="689" y="1813"/>
                </a:lnTo>
                <a:lnTo>
                  <a:pt x="690" y="1796"/>
                </a:lnTo>
                <a:lnTo>
                  <a:pt x="701" y="1786"/>
                </a:lnTo>
                <a:lnTo>
                  <a:pt x="702" y="1782"/>
                </a:lnTo>
                <a:lnTo>
                  <a:pt x="711" y="1763"/>
                </a:lnTo>
                <a:lnTo>
                  <a:pt x="712" y="1760"/>
                </a:lnTo>
                <a:lnTo>
                  <a:pt x="712" y="1754"/>
                </a:lnTo>
                <a:lnTo>
                  <a:pt x="696" y="1752"/>
                </a:lnTo>
                <a:lnTo>
                  <a:pt x="683" y="1747"/>
                </a:lnTo>
                <a:lnTo>
                  <a:pt x="670" y="1740"/>
                </a:lnTo>
                <a:lnTo>
                  <a:pt x="667" y="1740"/>
                </a:lnTo>
                <a:lnTo>
                  <a:pt x="626" y="1737"/>
                </a:lnTo>
                <a:lnTo>
                  <a:pt x="597" y="1736"/>
                </a:lnTo>
                <a:lnTo>
                  <a:pt x="588" y="1720"/>
                </a:lnTo>
                <a:lnTo>
                  <a:pt x="576" y="1719"/>
                </a:lnTo>
                <a:lnTo>
                  <a:pt x="561" y="1713"/>
                </a:lnTo>
                <a:lnTo>
                  <a:pt x="557" y="1697"/>
                </a:lnTo>
                <a:lnTo>
                  <a:pt x="548" y="1702"/>
                </a:lnTo>
                <a:lnTo>
                  <a:pt x="528" y="1706"/>
                </a:lnTo>
                <a:lnTo>
                  <a:pt x="510" y="1702"/>
                </a:lnTo>
                <a:lnTo>
                  <a:pt x="487" y="1690"/>
                </a:lnTo>
                <a:lnTo>
                  <a:pt x="456" y="1676"/>
                </a:lnTo>
                <a:lnTo>
                  <a:pt x="418" y="1687"/>
                </a:lnTo>
                <a:lnTo>
                  <a:pt x="396" y="1694"/>
                </a:lnTo>
                <a:lnTo>
                  <a:pt x="381" y="1680"/>
                </a:lnTo>
                <a:lnTo>
                  <a:pt x="371" y="1683"/>
                </a:lnTo>
                <a:lnTo>
                  <a:pt x="371" y="1681"/>
                </a:lnTo>
                <a:lnTo>
                  <a:pt x="366" y="1672"/>
                </a:lnTo>
                <a:lnTo>
                  <a:pt x="362" y="1662"/>
                </a:lnTo>
                <a:lnTo>
                  <a:pt x="385" y="1659"/>
                </a:lnTo>
                <a:lnTo>
                  <a:pt x="387" y="1619"/>
                </a:lnTo>
                <a:lnTo>
                  <a:pt x="390" y="1601"/>
                </a:lnTo>
                <a:lnTo>
                  <a:pt x="393" y="1600"/>
                </a:lnTo>
                <a:lnTo>
                  <a:pt x="403" y="1595"/>
                </a:lnTo>
                <a:lnTo>
                  <a:pt x="403" y="1592"/>
                </a:lnTo>
                <a:lnTo>
                  <a:pt x="399" y="1585"/>
                </a:lnTo>
                <a:lnTo>
                  <a:pt x="391" y="1574"/>
                </a:lnTo>
                <a:lnTo>
                  <a:pt x="380" y="1562"/>
                </a:lnTo>
                <a:lnTo>
                  <a:pt x="365" y="1564"/>
                </a:lnTo>
                <a:lnTo>
                  <a:pt x="349" y="1567"/>
                </a:lnTo>
                <a:lnTo>
                  <a:pt x="344" y="1567"/>
                </a:lnTo>
                <a:lnTo>
                  <a:pt x="339" y="1562"/>
                </a:lnTo>
                <a:lnTo>
                  <a:pt x="328" y="1560"/>
                </a:lnTo>
                <a:lnTo>
                  <a:pt x="315" y="1556"/>
                </a:lnTo>
                <a:lnTo>
                  <a:pt x="298" y="1554"/>
                </a:lnTo>
                <a:lnTo>
                  <a:pt x="296" y="1553"/>
                </a:lnTo>
                <a:lnTo>
                  <a:pt x="286" y="1553"/>
                </a:lnTo>
                <a:lnTo>
                  <a:pt x="279" y="1552"/>
                </a:lnTo>
                <a:lnTo>
                  <a:pt x="251" y="1519"/>
                </a:lnTo>
                <a:lnTo>
                  <a:pt x="179" y="1479"/>
                </a:lnTo>
                <a:lnTo>
                  <a:pt x="144" y="1443"/>
                </a:lnTo>
                <a:lnTo>
                  <a:pt x="138" y="1440"/>
                </a:lnTo>
                <a:lnTo>
                  <a:pt x="123" y="1428"/>
                </a:lnTo>
                <a:lnTo>
                  <a:pt x="119" y="1423"/>
                </a:lnTo>
                <a:lnTo>
                  <a:pt x="119" y="1421"/>
                </a:lnTo>
                <a:lnTo>
                  <a:pt x="117" y="1416"/>
                </a:lnTo>
                <a:lnTo>
                  <a:pt x="117" y="1415"/>
                </a:lnTo>
                <a:lnTo>
                  <a:pt x="119" y="1415"/>
                </a:lnTo>
                <a:lnTo>
                  <a:pt x="119" y="1412"/>
                </a:lnTo>
                <a:lnTo>
                  <a:pt x="120" y="1412"/>
                </a:lnTo>
                <a:lnTo>
                  <a:pt x="122" y="1411"/>
                </a:lnTo>
                <a:lnTo>
                  <a:pt x="123" y="1410"/>
                </a:lnTo>
                <a:lnTo>
                  <a:pt x="125" y="1410"/>
                </a:lnTo>
                <a:lnTo>
                  <a:pt x="125" y="1409"/>
                </a:lnTo>
                <a:lnTo>
                  <a:pt x="126" y="1408"/>
                </a:lnTo>
                <a:lnTo>
                  <a:pt x="129" y="1407"/>
                </a:lnTo>
                <a:lnTo>
                  <a:pt x="132" y="1407"/>
                </a:lnTo>
                <a:lnTo>
                  <a:pt x="132" y="1404"/>
                </a:lnTo>
                <a:lnTo>
                  <a:pt x="133" y="1403"/>
                </a:lnTo>
                <a:lnTo>
                  <a:pt x="133" y="1402"/>
                </a:lnTo>
                <a:lnTo>
                  <a:pt x="135" y="1401"/>
                </a:lnTo>
                <a:lnTo>
                  <a:pt x="136" y="1400"/>
                </a:lnTo>
                <a:lnTo>
                  <a:pt x="136" y="1399"/>
                </a:lnTo>
                <a:lnTo>
                  <a:pt x="139" y="1398"/>
                </a:lnTo>
                <a:lnTo>
                  <a:pt x="141" y="1396"/>
                </a:lnTo>
                <a:lnTo>
                  <a:pt x="142" y="1395"/>
                </a:lnTo>
                <a:lnTo>
                  <a:pt x="141" y="1395"/>
                </a:lnTo>
                <a:lnTo>
                  <a:pt x="142" y="1387"/>
                </a:lnTo>
                <a:lnTo>
                  <a:pt x="142" y="1386"/>
                </a:lnTo>
                <a:lnTo>
                  <a:pt x="144" y="1379"/>
                </a:lnTo>
                <a:lnTo>
                  <a:pt x="142" y="1375"/>
                </a:lnTo>
                <a:lnTo>
                  <a:pt x="138" y="1376"/>
                </a:lnTo>
                <a:lnTo>
                  <a:pt x="122" y="1379"/>
                </a:lnTo>
                <a:lnTo>
                  <a:pt x="120" y="1383"/>
                </a:lnTo>
                <a:lnTo>
                  <a:pt x="117" y="1383"/>
                </a:lnTo>
                <a:lnTo>
                  <a:pt x="82" y="1365"/>
                </a:lnTo>
                <a:lnTo>
                  <a:pt x="100" y="1353"/>
                </a:lnTo>
                <a:lnTo>
                  <a:pt x="119" y="1342"/>
                </a:lnTo>
                <a:lnTo>
                  <a:pt x="110" y="1321"/>
                </a:lnTo>
                <a:lnTo>
                  <a:pt x="87" y="1311"/>
                </a:lnTo>
                <a:lnTo>
                  <a:pt x="72" y="1317"/>
                </a:lnTo>
                <a:lnTo>
                  <a:pt x="66" y="1328"/>
                </a:lnTo>
                <a:lnTo>
                  <a:pt x="66" y="1351"/>
                </a:lnTo>
                <a:lnTo>
                  <a:pt x="26" y="1333"/>
                </a:lnTo>
                <a:lnTo>
                  <a:pt x="26" y="1323"/>
                </a:lnTo>
                <a:lnTo>
                  <a:pt x="32" y="1301"/>
                </a:lnTo>
                <a:lnTo>
                  <a:pt x="38" y="1281"/>
                </a:lnTo>
                <a:lnTo>
                  <a:pt x="41" y="1275"/>
                </a:lnTo>
                <a:lnTo>
                  <a:pt x="44" y="1270"/>
                </a:lnTo>
                <a:lnTo>
                  <a:pt x="44" y="1269"/>
                </a:lnTo>
                <a:lnTo>
                  <a:pt x="47" y="1271"/>
                </a:lnTo>
                <a:lnTo>
                  <a:pt x="57" y="1266"/>
                </a:lnTo>
                <a:lnTo>
                  <a:pt x="67" y="1264"/>
                </a:lnTo>
                <a:lnTo>
                  <a:pt x="73" y="1264"/>
                </a:lnTo>
                <a:lnTo>
                  <a:pt x="75" y="1264"/>
                </a:lnTo>
                <a:lnTo>
                  <a:pt x="85" y="1262"/>
                </a:lnTo>
                <a:lnTo>
                  <a:pt x="100" y="1261"/>
                </a:lnTo>
                <a:lnTo>
                  <a:pt x="111" y="1262"/>
                </a:lnTo>
                <a:lnTo>
                  <a:pt x="125" y="1264"/>
                </a:lnTo>
                <a:lnTo>
                  <a:pt x="132" y="1266"/>
                </a:lnTo>
                <a:lnTo>
                  <a:pt x="141" y="1261"/>
                </a:lnTo>
                <a:lnTo>
                  <a:pt x="145" y="1253"/>
                </a:lnTo>
                <a:lnTo>
                  <a:pt x="157" y="1245"/>
                </a:lnTo>
                <a:lnTo>
                  <a:pt x="166" y="1244"/>
                </a:lnTo>
                <a:lnTo>
                  <a:pt x="169" y="1251"/>
                </a:lnTo>
                <a:lnTo>
                  <a:pt x="192" y="1251"/>
                </a:lnTo>
                <a:lnTo>
                  <a:pt x="281" y="1250"/>
                </a:lnTo>
                <a:lnTo>
                  <a:pt x="283" y="1250"/>
                </a:lnTo>
                <a:lnTo>
                  <a:pt x="375" y="1258"/>
                </a:lnTo>
                <a:lnTo>
                  <a:pt x="378" y="1258"/>
                </a:lnTo>
                <a:lnTo>
                  <a:pt x="432" y="1287"/>
                </a:lnTo>
                <a:lnTo>
                  <a:pt x="450" y="1282"/>
                </a:lnTo>
                <a:lnTo>
                  <a:pt x="519" y="1287"/>
                </a:lnTo>
                <a:lnTo>
                  <a:pt x="517" y="1291"/>
                </a:lnTo>
                <a:lnTo>
                  <a:pt x="517" y="1293"/>
                </a:lnTo>
                <a:lnTo>
                  <a:pt x="523" y="1298"/>
                </a:lnTo>
                <a:lnTo>
                  <a:pt x="539" y="1293"/>
                </a:lnTo>
                <a:lnTo>
                  <a:pt x="563" y="1293"/>
                </a:lnTo>
                <a:lnTo>
                  <a:pt x="580" y="1293"/>
                </a:lnTo>
                <a:lnTo>
                  <a:pt x="592" y="1294"/>
                </a:lnTo>
                <a:lnTo>
                  <a:pt x="605" y="1302"/>
                </a:lnTo>
                <a:lnTo>
                  <a:pt x="613" y="1294"/>
                </a:lnTo>
                <a:lnTo>
                  <a:pt x="640" y="1294"/>
                </a:lnTo>
                <a:lnTo>
                  <a:pt x="796" y="1302"/>
                </a:lnTo>
                <a:lnTo>
                  <a:pt x="799" y="1300"/>
                </a:lnTo>
                <a:lnTo>
                  <a:pt x="800" y="1287"/>
                </a:lnTo>
                <a:lnTo>
                  <a:pt x="805" y="1277"/>
                </a:lnTo>
                <a:lnTo>
                  <a:pt x="796" y="1251"/>
                </a:lnTo>
                <a:lnTo>
                  <a:pt x="793" y="1244"/>
                </a:lnTo>
                <a:lnTo>
                  <a:pt x="791" y="1241"/>
                </a:lnTo>
                <a:lnTo>
                  <a:pt x="787" y="1233"/>
                </a:lnTo>
                <a:lnTo>
                  <a:pt x="769" y="1226"/>
                </a:lnTo>
                <a:lnTo>
                  <a:pt x="755" y="1214"/>
                </a:lnTo>
                <a:lnTo>
                  <a:pt x="742" y="1197"/>
                </a:lnTo>
                <a:lnTo>
                  <a:pt x="736" y="1183"/>
                </a:lnTo>
                <a:lnTo>
                  <a:pt x="740" y="1174"/>
                </a:lnTo>
                <a:lnTo>
                  <a:pt x="734" y="1165"/>
                </a:lnTo>
                <a:lnTo>
                  <a:pt x="727" y="1159"/>
                </a:lnTo>
                <a:lnTo>
                  <a:pt x="686" y="1124"/>
                </a:lnTo>
                <a:lnTo>
                  <a:pt x="682" y="1120"/>
                </a:lnTo>
                <a:lnTo>
                  <a:pt x="677" y="1115"/>
                </a:lnTo>
                <a:lnTo>
                  <a:pt x="668" y="1105"/>
                </a:lnTo>
                <a:lnTo>
                  <a:pt x="665" y="1099"/>
                </a:lnTo>
                <a:lnTo>
                  <a:pt x="662" y="1095"/>
                </a:lnTo>
                <a:lnTo>
                  <a:pt x="654" y="1094"/>
                </a:lnTo>
                <a:lnTo>
                  <a:pt x="651" y="1097"/>
                </a:lnTo>
                <a:lnTo>
                  <a:pt x="643" y="1095"/>
                </a:lnTo>
                <a:lnTo>
                  <a:pt x="639" y="1092"/>
                </a:lnTo>
                <a:lnTo>
                  <a:pt x="626" y="1090"/>
                </a:lnTo>
                <a:lnTo>
                  <a:pt x="616" y="1082"/>
                </a:lnTo>
                <a:lnTo>
                  <a:pt x="598" y="1071"/>
                </a:lnTo>
                <a:lnTo>
                  <a:pt x="599" y="1066"/>
                </a:lnTo>
                <a:lnTo>
                  <a:pt x="598" y="1065"/>
                </a:lnTo>
                <a:lnTo>
                  <a:pt x="592" y="1061"/>
                </a:lnTo>
                <a:lnTo>
                  <a:pt x="589" y="1059"/>
                </a:lnTo>
                <a:lnTo>
                  <a:pt x="583" y="1057"/>
                </a:lnTo>
                <a:lnTo>
                  <a:pt x="580" y="1055"/>
                </a:lnTo>
                <a:lnTo>
                  <a:pt x="575" y="1044"/>
                </a:lnTo>
                <a:lnTo>
                  <a:pt x="569" y="1036"/>
                </a:lnTo>
                <a:lnTo>
                  <a:pt x="566" y="1027"/>
                </a:lnTo>
                <a:lnTo>
                  <a:pt x="558" y="1019"/>
                </a:lnTo>
                <a:lnTo>
                  <a:pt x="560" y="1018"/>
                </a:lnTo>
                <a:lnTo>
                  <a:pt x="557" y="1017"/>
                </a:lnTo>
                <a:lnTo>
                  <a:pt x="555" y="1016"/>
                </a:lnTo>
                <a:lnTo>
                  <a:pt x="542" y="1011"/>
                </a:lnTo>
                <a:lnTo>
                  <a:pt x="541" y="1011"/>
                </a:lnTo>
                <a:lnTo>
                  <a:pt x="538" y="1011"/>
                </a:lnTo>
                <a:lnTo>
                  <a:pt x="532" y="1011"/>
                </a:lnTo>
                <a:lnTo>
                  <a:pt x="523" y="1011"/>
                </a:lnTo>
                <a:lnTo>
                  <a:pt x="514" y="1009"/>
                </a:lnTo>
                <a:lnTo>
                  <a:pt x="506" y="1010"/>
                </a:lnTo>
                <a:lnTo>
                  <a:pt x="492" y="1007"/>
                </a:lnTo>
                <a:lnTo>
                  <a:pt x="490" y="1004"/>
                </a:lnTo>
                <a:lnTo>
                  <a:pt x="485" y="1000"/>
                </a:lnTo>
                <a:lnTo>
                  <a:pt x="481" y="993"/>
                </a:lnTo>
                <a:lnTo>
                  <a:pt x="478" y="977"/>
                </a:lnTo>
                <a:lnTo>
                  <a:pt x="479" y="973"/>
                </a:lnTo>
                <a:lnTo>
                  <a:pt x="479" y="969"/>
                </a:lnTo>
                <a:lnTo>
                  <a:pt x="472" y="967"/>
                </a:lnTo>
                <a:lnTo>
                  <a:pt x="463" y="964"/>
                </a:lnTo>
                <a:lnTo>
                  <a:pt x="450" y="956"/>
                </a:lnTo>
                <a:lnTo>
                  <a:pt x="438" y="952"/>
                </a:lnTo>
                <a:lnTo>
                  <a:pt x="432" y="950"/>
                </a:lnTo>
                <a:lnTo>
                  <a:pt x="422" y="948"/>
                </a:lnTo>
                <a:lnTo>
                  <a:pt x="400" y="940"/>
                </a:lnTo>
                <a:lnTo>
                  <a:pt x="397" y="937"/>
                </a:lnTo>
                <a:lnTo>
                  <a:pt x="390" y="933"/>
                </a:lnTo>
                <a:lnTo>
                  <a:pt x="375" y="931"/>
                </a:lnTo>
                <a:lnTo>
                  <a:pt x="371" y="937"/>
                </a:lnTo>
                <a:lnTo>
                  <a:pt x="369" y="931"/>
                </a:lnTo>
                <a:lnTo>
                  <a:pt x="369" y="923"/>
                </a:lnTo>
                <a:lnTo>
                  <a:pt x="377" y="916"/>
                </a:lnTo>
                <a:lnTo>
                  <a:pt x="375" y="916"/>
                </a:lnTo>
                <a:lnTo>
                  <a:pt x="362" y="914"/>
                </a:lnTo>
                <a:lnTo>
                  <a:pt x="358" y="920"/>
                </a:lnTo>
                <a:lnTo>
                  <a:pt x="356" y="915"/>
                </a:lnTo>
                <a:lnTo>
                  <a:pt x="358" y="906"/>
                </a:lnTo>
                <a:lnTo>
                  <a:pt x="364" y="900"/>
                </a:lnTo>
                <a:lnTo>
                  <a:pt x="358" y="897"/>
                </a:lnTo>
                <a:lnTo>
                  <a:pt x="346" y="892"/>
                </a:lnTo>
                <a:lnTo>
                  <a:pt x="344" y="881"/>
                </a:lnTo>
                <a:lnTo>
                  <a:pt x="344" y="880"/>
                </a:lnTo>
                <a:lnTo>
                  <a:pt x="334" y="875"/>
                </a:lnTo>
                <a:lnTo>
                  <a:pt x="331" y="864"/>
                </a:lnTo>
                <a:lnTo>
                  <a:pt x="333" y="858"/>
                </a:lnTo>
                <a:lnTo>
                  <a:pt x="331" y="850"/>
                </a:lnTo>
                <a:lnTo>
                  <a:pt x="325" y="846"/>
                </a:lnTo>
                <a:lnTo>
                  <a:pt x="308" y="833"/>
                </a:lnTo>
                <a:lnTo>
                  <a:pt x="300" y="826"/>
                </a:lnTo>
                <a:lnTo>
                  <a:pt x="292" y="817"/>
                </a:lnTo>
                <a:lnTo>
                  <a:pt x="271" y="807"/>
                </a:lnTo>
                <a:lnTo>
                  <a:pt x="264" y="804"/>
                </a:lnTo>
                <a:lnTo>
                  <a:pt x="248" y="792"/>
                </a:lnTo>
                <a:lnTo>
                  <a:pt x="232" y="781"/>
                </a:lnTo>
                <a:lnTo>
                  <a:pt x="223" y="774"/>
                </a:lnTo>
                <a:lnTo>
                  <a:pt x="215" y="772"/>
                </a:lnTo>
                <a:lnTo>
                  <a:pt x="210" y="766"/>
                </a:lnTo>
                <a:lnTo>
                  <a:pt x="198" y="764"/>
                </a:lnTo>
                <a:lnTo>
                  <a:pt x="198" y="762"/>
                </a:lnTo>
                <a:lnTo>
                  <a:pt x="192" y="761"/>
                </a:lnTo>
                <a:lnTo>
                  <a:pt x="179" y="757"/>
                </a:lnTo>
                <a:lnTo>
                  <a:pt x="177" y="756"/>
                </a:lnTo>
                <a:lnTo>
                  <a:pt x="172" y="751"/>
                </a:lnTo>
                <a:lnTo>
                  <a:pt x="157" y="741"/>
                </a:lnTo>
                <a:lnTo>
                  <a:pt x="155" y="729"/>
                </a:lnTo>
                <a:lnTo>
                  <a:pt x="155" y="721"/>
                </a:lnTo>
                <a:lnTo>
                  <a:pt x="148" y="714"/>
                </a:lnTo>
                <a:lnTo>
                  <a:pt x="141" y="712"/>
                </a:lnTo>
                <a:lnTo>
                  <a:pt x="138" y="711"/>
                </a:lnTo>
                <a:lnTo>
                  <a:pt x="122" y="704"/>
                </a:lnTo>
                <a:lnTo>
                  <a:pt x="119" y="702"/>
                </a:lnTo>
                <a:lnTo>
                  <a:pt x="106" y="695"/>
                </a:lnTo>
                <a:lnTo>
                  <a:pt x="106" y="694"/>
                </a:lnTo>
                <a:lnTo>
                  <a:pt x="100" y="680"/>
                </a:lnTo>
                <a:lnTo>
                  <a:pt x="98" y="671"/>
                </a:lnTo>
                <a:lnTo>
                  <a:pt x="101" y="654"/>
                </a:lnTo>
                <a:lnTo>
                  <a:pt x="103" y="635"/>
                </a:lnTo>
                <a:lnTo>
                  <a:pt x="97" y="627"/>
                </a:lnTo>
                <a:lnTo>
                  <a:pt x="91" y="622"/>
                </a:lnTo>
                <a:lnTo>
                  <a:pt x="84" y="617"/>
                </a:lnTo>
                <a:lnTo>
                  <a:pt x="81" y="615"/>
                </a:lnTo>
                <a:lnTo>
                  <a:pt x="60" y="608"/>
                </a:lnTo>
                <a:lnTo>
                  <a:pt x="44" y="600"/>
                </a:lnTo>
                <a:lnTo>
                  <a:pt x="35" y="599"/>
                </a:lnTo>
                <a:lnTo>
                  <a:pt x="28" y="591"/>
                </a:lnTo>
                <a:lnTo>
                  <a:pt x="28" y="588"/>
                </a:lnTo>
                <a:lnTo>
                  <a:pt x="32" y="579"/>
                </a:lnTo>
                <a:lnTo>
                  <a:pt x="38" y="572"/>
                </a:lnTo>
                <a:lnTo>
                  <a:pt x="32" y="565"/>
                </a:lnTo>
                <a:lnTo>
                  <a:pt x="34" y="557"/>
                </a:lnTo>
                <a:lnTo>
                  <a:pt x="29" y="552"/>
                </a:lnTo>
                <a:lnTo>
                  <a:pt x="31" y="544"/>
                </a:lnTo>
                <a:lnTo>
                  <a:pt x="34" y="538"/>
                </a:lnTo>
                <a:lnTo>
                  <a:pt x="32" y="533"/>
                </a:lnTo>
                <a:lnTo>
                  <a:pt x="24" y="531"/>
                </a:lnTo>
                <a:lnTo>
                  <a:pt x="19" y="529"/>
                </a:lnTo>
                <a:lnTo>
                  <a:pt x="18" y="528"/>
                </a:lnTo>
                <a:lnTo>
                  <a:pt x="12" y="526"/>
                </a:lnTo>
                <a:lnTo>
                  <a:pt x="9" y="524"/>
                </a:lnTo>
                <a:lnTo>
                  <a:pt x="0" y="522"/>
                </a:lnTo>
                <a:lnTo>
                  <a:pt x="0" y="520"/>
                </a:lnTo>
                <a:lnTo>
                  <a:pt x="10" y="513"/>
                </a:lnTo>
                <a:lnTo>
                  <a:pt x="18" y="512"/>
                </a:lnTo>
                <a:lnTo>
                  <a:pt x="25" y="513"/>
                </a:lnTo>
                <a:lnTo>
                  <a:pt x="26" y="513"/>
                </a:lnTo>
                <a:lnTo>
                  <a:pt x="29" y="508"/>
                </a:lnTo>
                <a:lnTo>
                  <a:pt x="41" y="502"/>
                </a:lnTo>
                <a:lnTo>
                  <a:pt x="50" y="497"/>
                </a:lnTo>
                <a:lnTo>
                  <a:pt x="62" y="490"/>
                </a:lnTo>
                <a:lnTo>
                  <a:pt x="63" y="488"/>
                </a:lnTo>
                <a:lnTo>
                  <a:pt x="54" y="485"/>
                </a:lnTo>
                <a:lnTo>
                  <a:pt x="51" y="483"/>
                </a:lnTo>
                <a:lnTo>
                  <a:pt x="41" y="482"/>
                </a:lnTo>
                <a:lnTo>
                  <a:pt x="40" y="482"/>
                </a:lnTo>
                <a:lnTo>
                  <a:pt x="15" y="481"/>
                </a:lnTo>
                <a:lnTo>
                  <a:pt x="12" y="481"/>
                </a:lnTo>
                <a:lnTo>
                  <a:pt x="7" y="481"/>
                </a:lnTo>
                <a:lnTo>
                  <a:pt x="6" y="481"/>
                </a:lnTo>
                <a:lnTo>
                  <a:pt x="3" y="481"/>
                </a:lnTo>
                <a:lnTo>
                  <a:pt x="0" y="480"/>
                </a:lnTo>
                <a:lnTo>
                  <a:pt x="26" y="447"/>
                </a:lnTo>
                <a:lnTo>
                  <a:pt x="38" y="432"/>
                </a:lnTo>
                <a:lnTo>
                  <a:pt x="89" y="427"/>
                </a:lnTo>
                <a:lnTo>
                  <a:pt x="97" y="422"/>
                </a:lnTo>
                <a:lnTo>
                  <a:pt x="113" y="406"/>
                </a:lnTo>
                <a:lnTo>
                  <a:pt x="135" y="402"/>
                </a:lnTo>
                <a:lnTo>
                  <a:pt x="147" y="398"/>
                </a:lnTo>
                <a:lnTo>
                  <a:pt x="160" y="398"/>
                </a:lnTo>
                <a:lnTo>
                  <a:pt x="172" y="399"/>
                </a:lnTo>
                <a:lnTo>
                  <a:pt x="182" y="401"/>
                </a:lnTo>
                <a:lnTo>
                  <a:pt x="185" y="401"/>
                </a:lnTo>
                <a:lnTo>
                  <a:pt x="186" y="401"/>
                </a:lnTo>
                <a:lnTo>
                  <a:pt x="220" y="399"/>
                </a:lnTo>
                <a:lnTo>
                  <a:pt x="226" y="403"/>
                </a:lnTo>
                <a:lnTo>
                  <a:pt x="226" y="409"/>
                </a:lnTo>
                <a:lnTo>
                  <a:pt x="227" y="415"/>
                </a:lnTo>
                <a:lnTo>
                  <a:pt x="230" y="423"/>
                </a:lnTo>
                <a:lnTo>
                  <a:pt x="230" y="428"/>
                </a:lnTo>
                <a:lnTo>
                  <a:pt x="230" y="434"/>
                </a:lnTo>
                <a:lnTo>
                  <a:pt x="236" y="437"/>
                </a:lnTo>
                <a:lnTo>
                  <a:pt x="239" y="441"/>
                </a:lnTo>
                <a:lnTo>
                  <a:pt x="245" y="446"/>
                </a:lnTo>
                <a:lnTo>
                  <a:pt x="246" y="449"/>
                </a:lnTo>
                <a:lnTo>
                  <a:pt x="248" y="453"/>
                </a:lnTo>
                <a:lnTo>
                  <a:pt x="246" y="459"/>
                </a:lnTo>
                <a:lnTo>
                  <a:pt x="246" y="460"/>
                </a:lnTo>
                <a:lnTo>
                  <a:pt x="255" y="459"/>
                </a:lnTo>
                <a:lnTo>
                  <a:pt x="286" y="469"/>
                </a:lnTo>
                <a:lnTo>
                  <a:pt x="317" y="480"/>
                </a:lnTo>
                <a:lnTo>
                  <a:pt x="320" y="483"/>
                </a:lnTo>
                <a:lnTo>
                  <a:pt x="327" y="490"/>
                </a:lnTo>
                <a:lnTo>
                  <a:pt x="339" y="499"/>
                </a:lnTo>
                <a:lnTo>
                  <a:pt x="339" y="502"/>
                </a:lnTo>
                <a:lnTo>
                  <a:pt x="342" y="506"/>
                </a:lnTo>
                <a:lnTo>
                  <a:pt x="346" y="508"/>
                </a:lnTo>
                <a:lnTo>
                  <a:pt x="356" y="502"/>
                </a:lnTo>
                <a:lnTo>
                  <a:pt x="359" y="503"/>
                </a:lnTo>
                <a:lnTo>
                  <a:pt x="362" y="504"/>
                </a:lnTo>
                <a:lnTo>
                  <a:pt x="362" y="505"/>
                </a:lnTo>
                <a:lnTo>
                  <a:pt x="365" y="510"/>
                </a:lnTo>
                <a:lnTo>
                  <a:pt x="372" y="519"/>
                </a:lnTo>
                <a:lnTo>
                  <a:pt x="372" y="520"/>
                </a:lnTo>
                <a:lnTo>
                  <a:pt x="384" y="527"/>
                </a:lnTo>
                <a:lnTo>
                  <a:pt x="387" y="527"/>
                </a:lnTo>
                <a:lnTo>
                  <a:pt x="393" y="529"/>
                </a:lnTo>
                <a:lnTo>
                  <a:pt x="397" y="530"/>
                </a:lnTo>
                <a:lnTo>
                  <a:pt x="402" y="532"/>
                </a:lnTo>
                <a:lnTo>
                  <a:pt x="405" y="532"/>
                </a:lnTo>
                <a:lnTo>
                  <a:pt x="410" y="533"/>
                </a:lnTo>
                <a:lnTo>
                  <a:pt x="416" y="537"/>
                </a:lnTo>
                <a:lnTo>
                  <a:pt x="418" y="537"/>
                </a:lnTo>
                <a:lnTo>
                  <a:pt x="419" y="538"/>
                </a:lnTo>
                <a:lnTo>
                  <a:pt x="421" y="538"/>
                </a:lnTo>
                <a:lnTo>
                  <a:pt x="427" y="537"/>
                </a:lnTo>
                <a:lnTo>
                  <a:pt x="431" y="538"/>
                </a:lnTo>
                <a:lnTo>
                  <a:pt x="437" y="541"/>
                </a:lnTo>
                <a:lnTo>
                  <a:pt x="441" y="546"/>
                </a:lnTo>
                <a:lnTo>
                  <a:pt x="449" y="549"/>
                </a:lnTo>
                <a:lnTo>
                  <a:pt x="449" y="550"/>
                </a:lnTo>
                <a:lnTo>
                  <a:pt x="450" y="553"/>
                </a:lnTo>
                <a:lnTo>
                  <a:pt x="451" y="560"/>
                </a:lnTo>
                <a:lnTo>
                  <a:pt x="454" y="562"/>
                </a:lnTo>
                <a:lnTo>
                  <a:pt x="457" y="563"/>
                </a:lnTo>
                <a:lnTo>
                  <a:pt x="465" y="566"/>
                </a:lnTo>
                <a:lnTo>
                  <a:pt x="470" y="569"/>
                </a:lnTo>
                <a:lnTo>
                  <a:pt x="473" y="569"/>
                </a:lnTo>
                <a:lnTo>
                  <a:pt x="473" y="571"/>
                </a:lnTo>
                <a:lnTo>
                  <a:pt x="475" y="574"/>
                </a:lnTo>
                <a:lnTo>
                  <a:pt x="475" y="575"/>
                </a:lnTo>
                <a:lnTo>
                  <a:pt x="476" y="578"/>
                </a:lnTo>
                <a:lnTo>
                  <a:pt x="476" y="580"/>
                </a:lnTo>
                <a:lnTo>
                  <a:pt x="475" y="587"/>
                </a:lnTo>
                <a:lnTo>
                  <a:pt x="475" y="588"/>
                </a:lnTo>
                <a:lnTo>
                  <a:pt x="473" y="592"/>
                </a:lnTo>
                <a:lnTo>
                  <a:pt x="469" y="596"/>
                </a:lnTo>
                <a:lnTo>
                  <a:pt x="466" y="599"/>
                </a:lnTo>
                <a:lnTo>
                  <a:pt x="466" y="604"/>
                </a:lnTo>
                <a:lnTo>
                  <a:pt x="473" y="613"/>
                </a:lnTo>
                <a:lnTo>
                  <a:pt x="469" y="619"/>
                </a:lnTo>
                <a:lnTo>
                  <a:pt x="465" y="630"/>
                </a:lnTo>
                <a:lnTo>
                  <a:pt x="466" y="633"/>
                </a:lnTo>
                <a:lnTo>
                  <a:pt x="465" y="636"/>
                </a:lnTo>
                <a:lnTo>
                  <a:pt x="469" y="649"/>
                </a:lnTo>
                <a:lnTo>
                  <a:pt x="473" y="650"/>
                </a:lnTo>
                <a:lnTo>
                  <a:pt x="476" y="650"/>
                </a:lnTo>
                <a:lnTo>
                  <a:pt x="481" y="650"/>
                </a:lnTo>
                <a:lnTo>
                  <a:pt x="487" y="653"/>
                </a:lnTo>
                <a:lnTo>
                  <a:pt x="491" y="667"/>
                </a:lnTo>
                <a:lnTo>
                  <a:pt x="504" y="666"/>
                </a:lnTo>
                <a:lnTo>
                  <a:pt x="517" y="671"/>
                </a:lnTo>
                <a:lnTo>
                  <a:pt x="519" y="675"/>
                </a:lnTo>
                <a:lnTo>
                  <a:pt x="529" y="681"/>
                </a:lnTo>
                <a:lnTo>
                  <a:pt x="539" y="689"/>
                </a:lnTo>
                <a:lnTo>
                  <a:pt x="545" y="696"/>
                </a:lnTo>
                <a:lnTo>
                  <a:pt x="560" y="683"/>
                </a:lnTo>
                <a:lnTo>
                  <a:pt x="569" y="672"/>
                </a:lnTo>
                <a:lnTo>
                  <a:pt x="573" y="664"/>
                </a:lnTo>
                <a:lnTo>
                  <a:pt x="579" y="648"/>
                </a:lnTo>
                <a:lnTo>
                  <a:pt x="588" y="641"/>
                </a:lnTo>
                <a:lnTo>
                  <a:pt x="592" y="642"/>
                </a:lnTo>
                <a:lnTo>
                  <a:pt x="592" y="644"/>
                </a:lnTo>
                <a:lnTo>
                  <a:pt x="597" y="646"/>
                </a:lnTo>
                <a:lnTo>
                  <a:pt x="599" y="648"/>
                </a:lnTo>
                <a:lnTo>
                  <a:pt x="601" y="648"/>
                </a:lnTo>
                <a:lnTo>
                  <a:pt x="607" y="649"/>
                </a:lnTo>
                <a:lnTo>
                  <a:pt x="608" y="649"/>
                </a:lnTo>
                <a:lnTo>
                  <a:pt x="611" y="650"/>
                </a:lnTo>
                <a:lnTo>
                  <a:pt x="617" y="650"/>
                </a:lnTo>
                <a:lnTo>
                  <a:pt x="620" y="650"/>
                </a:lnTo>
                <a:lnTo>
                  <a:pt x="626" y="652"/>
                </a:lnTo>
                <a:lnTo>
                  <a:pt x="627" y="652"/>
                </a:lnTo>
                <a:lnTo>
                  <a:pt x="629" y="653"/>
                </a:lnTo>
                <a:lnTo>
                  <a:pt x="635" y="653"/>
                </a:lnTo>
                <a:lnTo>
                  <a:pt x="638" y="653"/>
                </a:lnTo>
                <a:lnTo>
                  <a:pt x="638" y="652"/>
                </a:lnTo>
                <a:lnTo>
                  <a:pt x="646" y="649"/>
                </a:lnTo>
                <a:lnTo>
                  <a:pt x="648" y="648"/>
                </a:lnTo>
                <a:lnTo>
                  <a:pt x="649" y="648"/>
                </a:lnTo>
                <a:lnTo>
                  <a:pt x="651" y="647"/>
                </a:lnTo>
                <a:lnTo>
                  <a:pt x="652" y="647"/>
                </a:lnTo>
                <a:lnTo>
                  <a:pt x="660" y="645"/>
                </a:lnTo>
                <a:lnTo>
                  <a:pt x="664" y="644"/>
                </a:lnTo>
                <a:lnTo>
                  <a:pt x="667" y="645"/>
                </a:lnTo>
                <a:lnTo>
                  <a:pt x="670" y="645"/>
                </a:lnTo>
                <a:lnTo>
                  <a:pt x="671" y="645"/>
                </a:lnTo>
                <a:lnTo>
                  <a:pt x="673" y="642"/>
                </a:lnTo>
                <a:lnTo>
                  <a:pt x="682" y="644"/>
                </a:lnTo>
                <a:lnTo>
                  <a:pt x="687" y="644"/>
                </a:lnTo>
                <a:lnTo>
                  <a:pt x="696" y="642"/>
                </a:lnTo>
                <a:lnTo>
                  <a:pt x="699" y="644"/>
                </a:lnTo>
                <a:lnTo>
                  <a:pt x="702" y="645"/>
                </a:lnTo>
                <a:lnTo>
                  <a:pt x="706" y="645"/>
                </a:lnTo>
                <a:lnTo>
                  <a:pt x="712" y="646"/>
                </a:lnTo>
                <a:lnTo>
                  <a:pt x="714" y="647"/>
                </a:lnTo>
                <a:lnTo>
                  <a:pt x="724" y="648"/>
                </a:lnTo>
                <a:lnTo>
                  <a:pt x="727" y="649"/>
                </a:lnTo>
                <a:lnTo>
                  <a:pt x="728" y="649"/>
                </a:lnTo>
                <a:lnTo>
                  <a:pt x="730" y="649"/>
                </a:lnTo>
                <a:lnTo>
                  <a:pt x="742" y="645"/>
                </a:lnTo>
                <a:lnTo>
                  <a:pt x="750" y="648"/>
                </a:lnTo>
                <a:lnTo>
                  <a:pt x="755" y="652"/>
                </a:lnTo>
                <a:lnTo>
                  <a:pt x="758" y="655"/>
                </a:lnTo>
                <a:lnTo>
                  <a:pt x="758" y="656"/>
                </a:lnTo>
                <a:lnTo>
                  <a:pt x="771" y="662"/>
                </a:lnTo>
                <a:lnTo>
                  <a:pt x="777" y="662"/>
                </a:lnTo>
                <a:lnTo>
                  <a:pt x="784" y="664"/>
                </a:lnTo>
                <a:lnTo>
                  <a:pt x="786" y="664"/>
                </a:lnTo>
                <a:lnTo>
                  <a:pt x="791" y="666"/>
                </a:lnTo>
                <a:lnTo>
                  <a:pt x="800" y="671"/>
                </a:lnTo>
                <a:lnTo>
                  <a:pt x="809" y="672"/>
                </a:lnTo>
                <a:lnTo>
                  <a:pt x="810" y="674"/>
                </a:lnTo>
                <a:lnTo>
                  <a:pt x="816" y="679"/>
                </a:lnTo>
                <a:lnTo>
                  <a:pt x="819" y="680"/>
                </a:lnTo>
                <a:lnTo>
                  <a:pt x="821" y="682"/>
                </a:lnTo>
                <a:lnTo>
                  <a:pt x="825" y="684"/>
                </a:lnTo>
                <a:lnTo>
                  <a:pt x="831" y="688"/>
                </a:lnTo>
                <a:lnTo>
                  <a:pt x="834" y="690"/>
                </a:lnTo>
                <a:lnTo>
                  <a:pt x="840" y="694"/>
                </a:lnTo>
                <a:lnTo>
                  <a:pt x="844" y="696"/>
                </a:lnTo>
                <a:lnTo>
                  <a:pt x="849" y="698"/>
                </a:lnTo>
                <a:lnTo>
                  <a:pt x="852" y="699"/>
                </a:lnTo>
                <a:lnTo>
                  <a:pt x="859" y="703"/>
                </a:lnTo>
                <a:lnTo>
                  <a:pt x="868" y="703"/>
                </a:lnTo>
                <a:lnTo>
                  <a:pt x="869" y="703"/>
                </a:lnTo>
                <a:lnTo>
                  <a:pt x="876" y="703"/>
                </a:lnTo>
                <a:lnTo>
                  <a:pt x="885" y="705"/>
                </a:lnTo>
                <a:lnTo>
                  <a:pt x="888" y="705"/>
                </a:lnTo>
                <a:lnTo>
                  <a:pt x="893" y="712"/>
                </a:lnTo>
                <a:lnTo>
                  <a:pt x="900" y="715"/>
                </a:lnTo>
                <a:lnTo>
                  <a:pt x="909" y="720"/>
                </a:lnTo>
                <a:lnTo>
                  <a:pt x="915" y="725"/>
                </a:lnTo>
                <a:lnTo>
                  <a:pt x="931" y="732"/>
                </a:lnTo>
                <a:lnTo>
                  <a:pt x="934" y="734"/>
                </a:lnTo>
                <a:lnTo>
                  <a:pt x="938" y="739"/>
                </a:lnTo>
                <a:lnTo>
                  <a:pt x="950" y="748"/>
                </a:lnTo>
                <a:lnTo>
                  <a:pt x="956" y="755"/>
                </a:lnTo>
                <a:lnTo>
                  <a:pt x="966" y="765"/>
                </a:lnTo>
                <a:lnTo>
                  <a:pt x="969" y="768"/>
                </a:lnTo>
                <a:lnTo>
                  <a:pt x="973" y="773"/>
                </a:lnTo>
                <a:lnTo>
                  <a:pt x="978" y="779"/>
                </a:lnTo>
                <a:lnTo>
                  <a:pt x="1001" y="780"/>
                </a:lnTo>
                <a:lnTo>
                  <a:pt x="1026" y="826"/>
                </a:lnTo>
                <a:lnTo>
                  <a:pt x="1030" y="823"/>
                </a:lnTo>
                <a:lnTo>
                  <a:pt x="1029" y="831"/>
                </a:lnTo>
                <a:lnTo>
                  <a:pt x="1027" y="832"/>
                </a:lnTo>
                <a:lnTo>
                  <a:pt x="1023" y="834"/>
                </a:lnTo>
                <a:lnTo>
                  <a:pt x="1022" y="837"/>
                </a:lnTo>
                <a:lnTo>
                  <a:pt x="1020" y="839"/>
                </a:lnTo>
                <a:lnTo>
                  <a:pt x="1017" y="842"/>
                </a:lnTo>
                <a:lnTo>
                  <a:pt x="1065" y="866"/>
                </a:lnTo>
                <a:lnTo>
                  <a:pt x="1079" y="870"/>
                </a:lnTo>
                <a:lnTo>
                  <a:pt x="1092" y="874"/>
                </a:lnTo>
                <a:lnTo>
                  <a:pt x="1099" y="875"/>
                </a:lnTo>
                <a:lnTo>
                  <a:pt x="1105" y="877"/>
                </a:lnTo>
                <a:lnTo>
                  <a:pt x="1107" y="877"/>
                </a:lnTo>
                <a:lnTo>
                  <a:pt x="1112" y="879"/>
                </a:lnTo>
                <a:lnTo>
                  <a:pt x="1124" y="887"/>
                </a:lnTo>
                <a:lnTo>
                  <a:pt x="1126" y="887"/>
                </a:lnTo>
                <a:lnTo>
                  <a:pt x="1126" y="888"/>
                </a:lnTo>
                <a:lnTo>
                  <a:pt x="1131" y="898"/>
                </a:lnTo>
                <a:lnTo>
                  <a:pt x="1137" y="906"/>
                </a:lnTo>
                <a:lnTo>
                  <a:pt x="1139" y="907"/>
                </a:lnTo>
                <a:lnTo>
                  <a:pt x="1140" y="908"/>
                </a:lnTo>
                <a:lnTo>
                  <a:pt x="1142" y="912"/>
                </a:lnTo>
                <a:lnTo>
                  <a:pt x="1146" y="917"/>
                </a:lnTo>
                <a:lnTo>
                  <a:pt x="1096" y="934"/>
                </a:lnTo>
                <a:lnTo>
                  <a:pt x="1098" y="940"/>
                </a:lnTo>
                <a:lnTo>
                  <a:pt x="1098" y="944"/>
                </a:lnTo>
                <a:lnTo>
                  <a:pt x="1098" y="950"/>
                </a:lnTo>
                <a:lnTo>
                  <a:pt x="1107" y="957"/>
                </a:lnTo>
                <a:lnTo>
                  <a:pt x="1108" y="964"/>
                </a:lnTo>
                <a:lnTo>
                  <a:pt x="1108" y="971"/>
                </a:lnTo>
                <a:lnTo>
                  <a:pt x="1114" y="977"/>
                </a:lnTo>
                <a:lnTo>
                  <a:pt x="1123" y="986"/>
                </a:lnTo>
                <a:lnTo>
                  <a:pt x="1128" y="996"/>
                </a:lnTo>
                <a:lnTo>
                  <a:pt x="1134" y="1001"/>
                </a:lnTo>
                <a:lnTo>
                  <a:pt x="1137" y="1010"/>
                </a:lnTo>
                <a:lnTo>
                  <a:pt x="1143" y="1021"/>
                </a:lnTo>
                <a:lnTo>
                  <a:pt x="1150" y="1026"/>
                </a:lnTo>
                <a:lnTo>
                  <a:pt x="1165" y="1040"/>
                </a:lnTo>
                <a:lnTo>
                  <a:pt x="1165" y="1046"/>
                </a:lnTo>
                <a:lnTo>
                  <a:pt x="1168" y="1051"/>
                </a:lnTo>
                <a:lnTo>
                  <a:pt x="1175" y="1055"/>
                </a:lnTo>
                <a:lnTo>
                  <a:pt x="1202" y="1058"/>
                </a:lnTo>
                <a:lnTo>
                  <a:pt x="1206" y="1060"/>
                </a:lnTo>
                <a:lnTo>
                  <a:pt x="1218" y="1076"/>
                </a:lnTo>
                <a:lnTo>
                  <a:pt x="1230" y="1081"/>
                </a:lnTo>
                <a:lnTo>
                  <a:pt x="1240" y="1086"/>
                </a:lnTo>
                <a:lnTo>
                  <a:pt x="1249" y="1093"/>
                </a:lnTo>
                <a:lnTo>
                  <a:pt x="1282" y="1111"/>
                </a:lnTo>
                <a:lnTo>
                  <a:pt x="1293" y="1116"/>
                </a:lnTo>
                <a:lnTo>
                  <a:pt x="1312" y="1124"/>
                </a:lnTo>
                <a:lnTo>
                  <a:pt x="1313" y="1126"/>
                </a:lnTo>
                <a:lnTo>
                  <a:pt x="1320" y="1147"/>
                </a:lnTo>
                <a:lnTo>
                  <a:pt x="1323" y="1151"/>
                </a:lnTo>
                <a:lnTo>
                  <a:pt x="1325" y="1155"/>
                </a:lnTo>
                <a:lnTo>
                  <a:pt x="1326" y="1156"/>
                </a:lnTo>
                <a:lnTo>
                  <a:pt x="1335" y="1169"/>
                </a:lnTo>
                <a:lnTo>
                  <a:pt x="1348" y="1174"/>
                </a:lnTo>
                <a:lnTo>
                  <a:pt x="1354" y="1176"/>
                </a:lnTo>
                <a:lnTo>
                  <a:pt x="1362" y="1187"/>
                </a:lnTo>
                <a:lnTo>
                  <a:pt x="1362" y="1190"/>
                </a:lnTo>
                <a:lnTo>
                  <a:pt x="1363" y="1193"/>
                </a:lnTo>
                <a:lnTo>
                  <a:pt x="1363" y="1198"/>
                </a:lnTo>
                <a:lnTo>
                  <a:pt x="1367" y="1203"/>
                </a:lnTo>
                <a:lnTo>
                  <a:pt x="1381" y="1211"/>
                </a:lnTo>
                <a:lnTo>
                  <a:pt x="1394" y="1217"/>
                </a:lnTo>
                <a:lnTo>
                  <a:pt x="1395" y="1218"/>
                </a:lnTo>
                <a:lnTo>
                  <a:pt x="1397" y="1219"/>
                </a:lnTo>
                <a:lnTo>
                  <a:pt x="1400" y="1224"/>
                </a:lnTo>
                <a:lnTo>
                  <a:pt x="1401" y="1227"/>
                </a:lnTo>
                <a:lnTo>
                  <a:pt x="1400" y="1232"/>
                </a:lnTo>
                <a:lnTo>
                  <a:pt x="1398" y="1243"/>
                </a:lnTo>
                <a:lnTo>
                  <a:pt x="1389" y="1250"/>
                </a:lnTo>
                <a:lnTo>
                  <a:pt x="1391" y="1252"/>
                </a:lnTo>
                <a:lnTo>
                  <a:pt x="1392" y="1253"/>
                </a:lnTo>
                <a:lnTo>
                  <a:pt x="1401" y="1259"/>
                </a:lnTo>
                <a:lnTo>
                  <a:pt x="1410" y="1244"/>
                </a:lnTo>
                <a:lnTo>
                  <a:pt x="1441" y="1234"/>
                </a:lnTo>
                <a:lnTo>
                  <a:pt x="1449" y="1232"/>
                </a:lnTo>
                <a:lnTo>
                  <a:pt x="1455" y="1235"/>
                </a:lnTo>
                <a:lnTo>
                  <a:pt x="1461" y="1239"/>
                </a:lnTo>
                <a:lnTo>
                  <a:pt x="1458" y="1231"/>
                </a:lnTo>
                <a:lnTo>
                  <a:pt x="1457" y="1229"/>
                </a:lnTo>
                <a:lnTo>
                  <a:pt x="1451" y="1225"/>
                </a:lnTo>
                <a:lnTo>
                  <a:pt x="1448" y="1226"/>
                </a:lnTo>
                <a:lnTo>
                  <a:pt x="1435" y="1223"/>
                </a:lnTo>
                <a:lnTo>
                  <a:pt x="1429" y="1220"/>
                </a:lnTo>
                <a:lnTo>
                  <a:pt x="1420" y="1220"/>
                </a:lnTo>
                <a:lnTo>
                  <a:pt x="1426" y="1217"/>
                </a:lnTo>
                <a:lnTo>
                  <a:pt x="1444" y="1210"/>
                </a:lnTo>
                <a:lnTo>
                  <a:pt x="1449" y="1212"/>
                </a:lnTo>
                <a:lnTo>
                  <a:pt x="1460" y="1215"/>
                </a:lnTo>
                <a:lnTo>
                  <a:pt x="1466" y="1217"/>
                </a:lnTo>
                <a:lnTo>
                  <a:pt x="1470" y="1223"/>
                </a:lnTo>
                <a:lnTo>
                  <a:pt x="1473" y="1222"/>
                </a:lnTo>
                <a:lnTo>
                  <a:pt x="1477" y="1220"/>
                </a:lnTo>
                <a:lnTo>
                  <a:pt x="1498" y="1201"/>
                </a:lnTo>
                <a:lnTo>
                  <a:pt x="1507" y="1202"/>
                </a:lnTo>
                <a:lnTo>
                  <a:pt x="1526" y="1199"/>
                </a:lnTo>
                <a:lnTo>
                  <a:pt x="1530" y="1212"/>
                </a:lnTo>
                <a:lnTo>
                  <a:pt x="1530" y="1216"/>
                </a:lnTo>
                <a:lnTo>
                  <a:pt x="1552" y="1216"/>
                </a:lnTo>
                <a:lnTo>
                  <a:pt x="1561" y="1215"/>
                </a:lnTo>
                <a:lnTo>
                  <a:pt x="1564" y="1214"/>
                </a:lnTo>
                <a:lnTo>
                  <a:pt x="1564" y="1215"/>
                </a:lnTo>
                <a:lnTo>
                  <a:pt x="1561" y="1223"/>
                </a:lnTo>
                <a:lnTo>
                  <a:pt x="1559" y="1226"/>
                </a:lnTo>
                <a:lnTo>
                  <a:pt x="1567" y="1247"/>
                </a:lnTo>
                <a:lnTo>
                  <a:pt x="1561" y="1247"/>
                </a:lnTo>
                <a:lnTo>
                  <a:pt x="1549" y="1251"/>
                </a:lnTo>
                <a:lnTo>
                  <a:pt x="1534" y="1258"/>
                </a:lnTo>
                <a:lnTo>
                  <a:pt x="1518" y="1259"/>
                </a:lnTo>
                <a:lnTo>
                  <a:pt x="1512" y="1262"/>
                </a:lnTo>
                <a:lnTo>
                  <a:pt x="1514" y="1270"/>
                </a:lnTo>
                <a:lnTo>
                  <a:pt x="1511" y="1271"/>
                </a:lnTo>
                <a:lnTo>
                  <a:pt x="1490" y="1278"/>
                </a:lnTo>
                <a:lnTo>
                  <a:pt x="1490" y="1282"/>
                </a:lnTo>
                <a:lnTo>
                  <a:pt x="1498" y="1291"/>
                </a:lnTo>
                <a:lnTo>
                  <a:pt x="1511" y="1292"/>
                </a:lnTo>
                <a:lnTo>
                  <a:pt x="1515" y="1294"/>
                </a:lnTo>
                <a:lnTo>
                  <a:pt x="1532" y="1295"/>
                </a:lnTo>
                <a:lnTo>
                  <a:pt x="1542" y="1296"/>
                </a:lnTo>
                <a:lnTo>
                  <a:pt x="1556" y="1292"/>
                </a:lnTo>
                <a:lnTo>
                  <a:pt x="1558" y="1292"/>
                </a:lnTo>
                <a:lnTo>
                  <a:pt x="1559" y="1295"/>
                </a:lnTo>
                <a:lnTo>
                  <a:pt x="1561" y="1296"/>
                </a:lnTo>
                <a:lnTo>
                  <a:pt x="1570" y="1299"/>
                </a:lnTo>
                <a:lnTo>
                  <a:pt x="1573" y="1299"/>
                </a:lnTo>
                <a:lnTo>
                  <a:pt x="1577" y="1295"/>
                </a:lnTo>
                <a:lnTo>
                  <a:pt x="1593" y="1301"/>
                </a:lnTo>
                <a:lnTo>
                  <a:pt x="1614" y="1300"/>
                </a:lnTo>
                <a:lnTo>
                  <a:pt x="1630" y="1300"/>
                </a:lnTo>
                <a:lnTo>
                  <a:pt x="1633" y="1300"/>
                </a:lnTo>
                <a:lnTo>
                  <a:pt x="1646" y="1315"/>
                </a:lnTo>
                <a:lnTo>
                  <a:pt x="1663" y="1315"/>
                </a:lnTo>
                <a:lnTo>
                  <a:pt x="1668" y="1306"/>
                </a:lnTo>
                <a:lnTo>
                  <a:pt x="1662" y="1302"/>
                </a:lnTo>
                <a:lnTo>
                  <a:pt x="1665" y="1287"/>
                </a:lnTo>
                <a:lnTo>
                  <a:pt x="1674" y="1282"/>
                </a:lnTo>
                <a:lnTo>
                  <a:pt x="1697" y="1282"/>
                </a:lnTo>
                <a:lnTo>
                  <a:pt x="1696" y="1281"/>
                </a:lnTo>
                <a:lnTo>
                  <a:pt x="1696" y="1279"/>
                </a:lnTo>
                <a:lnTo>
                  <a:pt x="1681" y="1271"/>
                </a:lnTo>
                <a:lnTo>
                  <a:pt x="1675" y="1249"/>
                </a:lnTo>
                <a:lnTo>
                  <a:pt x="1675" y="1242"/>
                </a:lnTo>
                <a:lnTo>
                  <a:pt x="1662" y="1242"/>
                </a:lnTo>
                <a:lnTo>
                  <a:pt x="1662" y="1237"/>
                </a:lnTo>
                <a:lnTo>
                  <a:pt x="1659" y="1229"/>
                </a:lnTo>
                <a:lnTo>
                  <a:pt x="1658" y="1228"/>
                </a:lnTo>
                <a:lnTo>
                  <a:pt x="1644" y="1227"/>
                </a:lnTo>
                <a:lnTo>
                  <a:pt x="1646" y="1224"/>
                </a:lnTo>
                <a:lnTo>
                  <a:pt x="1647" y="1222"/>
                </a:lnTo>
                <a:lnTo>
                  <a:pt x="1647" y="1220"/>
                </a:lnTo>
                <a:lnTo>
                  <a:pt x="1662" y="1225"/>
                </a:lnTo>
                <a:lnTo>
                  <a:pt x="1688" y="1215"/>
                </a:lnTo>
                <a:lnTo>
                  <a:pt x="1693" y="1201"/>
                </a:lnTo>
                <a:lnTo>
                  <a:pt x="1693" y="1199"/>
                </a:lnTo>
                <a:lnTo>
                  <a:pt x="1694" y="1198"/>
                </a:lnTo>
                <a:lnTo>
                  <a:pt x="1700" y="1194"/>
                </a:lnTo>
                <a:lnTo>
                  <a:pt x="1707" y="1191"/>
                </a:lnTo>
                <a:lnTo>
                  <a:pt x="1709" y="1190"/>
                </a:lnTo>
                <a:lnTo>
                  <a:pt x="1713" y="1187"/>
                </a:lnTo>
                <a:lnTo>
                  <a:pt x="1713" y="1183"/>
                </a:lnTo>
                <a:lnTo>
                  <a:pt x="1707" y="1183"/>
                </a:lnTo>
                <a:lnTo>
                  <a:pt x="1706" y="1183"/>
                </a:lnTo>
                <a:lnTo>
                  <a:pt x="1702" y="1181"/>
                </a:lnTo>
                <a:lnTo>
                  <a:pt x="1702" y="1180"/>
                </a:lnTo>
                <a:lnTo>
                  <a:pt x="1697" y="1176"/>
                </a:lnTo>
                <a:lnTo>
                  <a:pt x="1688" y="1170"/>
                </a:lnTo>
                <a:lnTo>
                  <a:pt x="1690" y="1168"/>
                </a:lnTo>
                <a:lnTo>
                  <a:pt x="1693" y="1167"/>
                </a:lnTo>
                <a:lnTo>
                  <a:pt x="1685" y="1153"/>
                </a:lnTo>
                <a:lnTo>
                  <a:pt x="1690" y="1152"/>
                </a:lnTo>
                <a:lnTo>
                  <a:pt x="1690" y="1153"/>
                </a:lnTo>
                <a:lnTo>
                  <a:pt x="1691" y="1156"/>
                </a:lnTo>
                <a:lnTo>
                  <a:pt x="1697" y="1159"/>
                </a:lnTo>
                <a:lnTo>
                  <a:pt x="1699" y="1161"/>
                </a:lnTo>
                <a:lnTo>
                  <a:pt x="1700" y="1162"/>
                </a:lnTo>
                <a:lnTo>
                  <a:pt x="1704" y="1164"/>
                </a:lnTo>
                <a:lnTo>
                  <a:pt x="1706" y="1165"/>
                </a:lnTo>
                <a:lnTo>
                  <a:pt x="1709" y="1167"/>
                </a:lnTo>
                <a:lnTo>
                  <a:pt x="1715" y="1166"/>
                </a:lnTo>
                <a:lnTo>
                  <a:pt x="1716" y="1166"/>
                </a:lnTo>
                <a:lnTo>
                  <a:pt x="1719" y="1162"/>
                </a:lnTo>
                <a:lnTo>
                  <a:pt x="1723" y="1161"/>
                </a:lnTo>
                <a:lnTo>
                  <a:pt x="1731" y="1160"/>
                </a:lnTo>
                <a:lnTo>
                  <a:pt x="1737" y="1162"/>
                </a:lnTo>
                <a:lnTo>
                  <a:pt x="1740" y="1155"/>
                </a:lnTo>
                <a:lnTo>
                  <a:pt x="1744" y="1153"/>
                </a:lnTo>
                <a:lnTo>
                  <a:pt x="1745" y="1153"/>
                </a:lnTo>
                <a:lnTo>
                  <a:pt x="1754" y="1149"/>
                </a:lnTo>
                <a:lnTo>
                  <a:pt x="1773" y="1149"/>
                </a:lnTo>
                <a:lnTo>
                  <a:pt x="1787" y="1151"/>
                </a:lnTo>
                <a:lnTo>
                  <a:pt x="1788" y="1180"/>
                </a:lnTo>
                <a:lnTo>
                  <a:pt x="1795" y="1201"/>
                </a:lnTo>
                <a:lnTo>
                  <a:pt x="1803" y="1211"/>
                </a:lnTo>
                <a:lnTo>
                  <a:pt x="1808" y="1219"/>
                </a:lnTo>
                <a:lnTo>
                  <a:pt x="1811" y="1226"/>
                </a:lnTo>
                <a:lnTo>
                  <a:pt x="1838" y="1225"/>
                </a:lnTo>
                <a:lnTo>
                  <a:pt x="1857" y="1218"/>
                </a:lnTo>
                <a:lnTo>
                  <a:pt x="1869" y="1207"/>
                </a:lnTo>
                <a:lnTo>
                  <a:pt x="1880" y="1216"/>
                </a:lnTo>
                <a:lnTo>
                  <a:pt x="1895" y="1223"/>
                </a:lnTo>
                <a:lnTo>
                  <a:pt x="1904" y="1241"/>
                </a:lnTo>
                <a:lnTo>
                  <a:pt x="1914" y="1260"/>
                </a:lnTo>
                <a:lnTo>
                  <a:pt x="1948" y="1269"/>
                </a:lnTo>
                <a:lnTo>
                  <a:pt x="1983" y="1252"/>
                </a:lnTo>
                <a:lnTo>
                  <a:pt x="2006" y="1240"/>
                </a:lnTo>
                <a:lnTo>
                  <a:pt x="2014" y="1239"/>
                </a:lnTo>
                <a:lnTo>
                  <a:pt x="2018" y="1245"/>
                </a:lnTo>
                <a:lnTo>
                  <a:pt x="2021" y="1250"/>
                </a:lnTo>
                <a:lnTo>
                  <a:pt x="2022" y="1254"/>
                </a:lnTo>
                <a:lnTo>
                  <a:pt x="2028" y="1257"/>
                </a:lnTo>
                <a:lnTo>
                  <a:pt x="2034" y="1260"/>
                </a:lnTo>
                <a:lnTo>
                  <a:pt x="2037" y="1262"/>
                </a:lnTo>
                <a:lnTo>
                  <a:pt x="2050" y="1266"/>
                </a:lnTo>
                <a:lnTo>
                  <a:pt x="2053" y="1267"/>
                </a:lnTo>
                <a:lnTo>
                  <a:pt x="2062" y="1269"/>
                </a:lnTo>
                <a:lnTo>
                  <a:pt x="2066" y="1270"/>
                </a:lnTo>
                <a:lnTo>
                  <a:pt x="2069" y="1270"/>
                </a:lnTo>
                <a:lnTo>
                  <a:pt x="2074" y="1270"/>
                </a:lnTo>
                <a:lnTo>
                  <a:pt x="2080" y="1273"/>
                </a:lnTo>
                <a:lnTo>
                  <a:pt x="2084" y="1274"/>
                </a:lnTo>
                <a:lnTo>
                  <a:pt x="2088" y="1275"/>
                </a:lnTo>
                <a:lnTo>
                  <a:pt x="2091" y="1276"/>
                </a:lnTo>
                <a:lnTo>
                  <a:pt x="2094" y="1279"/>
                </a:lnTo>
                <a:lnTo>
                  <a:pt x="2099" y="1284"/>
                </a:lnTo>
                <a:lnTo>
                  <a:pt x="2110" y="1295"/>
                </a:lnTo>
                <a:lnTo>
                  <a:pt x="2116" y="1299"/>
                </a:lnTo>
                <a:lnTo>
                  <a:pt x="2118" y="1299"/>
                </a:lnTo>
                <a:lnTo>
                  <a:pt x="2126" y="1302"/>
                </a:lnTo>
                <a:lnTo>
                  <a:pt x="2134" y="1307"/>
                </a:lnTo>
                <a:lnTo>
                  <a:pt x="2135" y="1308"/>
                </a:lnTo>
                <a:lnTo>
                  <a:pt x="2140" y="1311"/>
                </a:lnTo>
                <a:lnTo>
                  <a:pt x="2144" y="1314"/>
                </a:lnTo>
                <a:lnTo>
                  <a:pt x="2148" y="1316"/>
                </a:lnTo>
                <a:lnTo>
                  <a:pt x="2154" y="1318"/>
                </a:lnTo>
                <a:lnTo>
                  <a:pt x="2160" y="1319"/>
                </a:lnTo>
                <a:lnTo>
                  <a:pt x="2168" y="1321"/>
                </a:lnTo>
                <a:lnTo>
                  <a:pt x="2170" y="1321"/>
                </a:lnTo>
                <a:lnTo>
                  <a:pt x="2173" y="1323"/>
                </a:lnTo>
                <a:lnTo>
                  <a:pt x="2178" y="1323"/>
                </a:lnTo>
                <a:lnTo>
                  <a:pt x="2187" y="1325"/>
                </a:lnTo>
                <a:lnTo>
                  <a:pt x="2194" y="1327"/>
                </a:lnTo>
                <a:lnTo>
                  <a:pt x="2201" y="1329"/>
                </a:lnTo>
                <a:lnTo>
                  <a:pt x="2203" y="1331"/>
                </a:lnTo>
                <a:lnTo>
                  <a:pt x="2204" y="1331"/>
                </a:lnTo>
                <a:lnTo>
                  <a:pt x="2206" y="1333"/>
                </a:lnTo>
                <a:lnTo>
                  <a:pt x="2207" y="1335"/>
                </a:lnTo>
                <a:lnTo>
                  <a:pt x="2209" y="1335"/>
                </a:lnTo>
                <a:lnTo>
                  <a:pt x="2210" y="1336"/>
                </a:lnTo>
                <a:lnTo>
                  <a:pt x="2213" y="1337"/>
                </a:lnTo>
                <a:lnTo>
                  <a:pt x="2214" y="1340"/>
                </a:lnTo>
                <a:lnTo>
                  <a:pt x="2217" y="1342"/>
                </a:lnTo>
                <a:lnTo>
                  <a:pt x="2219" y="1344"/>
                </a:lnTo>
                <a:lnTo>
                  <a:pt x="2222" y="1354"/>
                </a:lnTo>
                <a:lnTo>
                  <a:pt x="2223" y="1356"/>
                </a:lnTo>
                <a:lnTo>
                  <a:pt x="2223" y="1359"/>
                </a:lnTo>
                <a:lnTo>
                  <a:pt x="2223" y="1361"/>
                </a:lnTo>
                <a:lnTo>
                  <a:pt x="2226" y="1366"/>
                </a:lnTo>
                <a:lnTo>
                  <a:pt x="2231" y="1375"/>
                </a:lnTo>
                <a:lnTo>
                  <a:pt x="2238" y="1387"/>
                </a:lnTo>
                <a:lnTo>
                  <a:pt x="2238" y="1390"/>
                </a:lnTo>
                <a:lnTo>
                  <a:pt x="2238" y="1393"/>
                </a:lnTo>
                <a:lnTo>
                  <a:pt x="2241" y="1395"/>
                </a:lnTo>
                <a:lnTo>
                  <a:pt x="2244" y="1398"/>
                </a:lnTo>
                <a:lnTo>
                  <a:pt x="2250" y="1399"/>
                </a:lnTo>
                <a:lnTo>
                  <a:pt x="2258" y="1400"/>
                </a:lnTo>
                <a:lnTo>
                  <a:pt x="2263" y="1401"/>
                </a:lnTo>
                <a:lnTo>
                  <a:pt x="2264" y="1402"/>
                </a:lnTo>
                <a:lnTo>
                  <a:pt x="2266" y="1403"/>
                </a:lnTo>
                <a:lnTo>
                  <a:pt x="2269" y="1404"/>
                </a:lnTo>
                <a:lnTo>
                  <a:pt x="2272" y="1405"/>
                </a:lnTo>
                <a:lnTo>
                  <a:pt x="2275" y="1407"/>
                </a:lnTo>
                <a:lnTo>
                  <a:pt x="2286" y="1411"/>
                </a:lnTo>
                <a:lnTo>
                  <a:pt x="2298" y="1413"/>
                </a:lnTo>
                <a:lnTo>
                  <a:pt x="2305" y="1416"/>
                </a:lnTo>
                <a:lnTo>
                  <a:pt x="2313" y="1418"/>
                </a:lnTo>
                <a:lnTo>
                  <a:pt x="2314" y="1419"/>
                </a:lnTo>
                <a:lnTo>
                  <a:pt x="2316" y="1420"/>
                </a:lnTo>
                <a:lnTo>
                  <a:pt x="2318" y="1421"/>
                </a:lnTo>
                <a:lnTo>
                  <a:pt x="2318" y="1423"/>
                </a:lnTo>
                <a:lnTo>
                  <a:pt x="2321" y="1424"/>
                </a:lnTo>
                <a:lnTo>
                  <a:pt x="2335" y="1426"/>
                </a:lnTo>
                <a:lnTo>
                  <a:pt x="2339" y="1427"/>
                </a:lnTo>
                <a:lnTo>
                  <a:pt x="2348" y="1429"/>
                </a:lnTo>
                <a:lnTo>
                  <a:pt x="2351" y="1430"/>
                </a:lnTo>
                <a:lnTo>
                  <a:pt x="2352" y="1430"/>
                </a:lnTo>
                <a:lnTo>
                  <a:pt x="2354" y="1434"/>
                </a:lnTo>
                <a:lnTo>
                  <a:pt x="2355" y="1436"/>
                </a:lnTo>
                <a:lnTo>
                  <a:pt x="2355" y="1437"/>
                </a:lnTo>
                <a:lnTo>
                  <a:pt x="2357" y="1443"/>
                </a:lnTo>
                <a:lnTo>
                  <a:pt x="2357" y="1449"/>
                </a:lnTo>
                <a:lnTo>
                  <a:pt x="2358" y="1454"/>
                </a:lnTo>
                <a:lnTo>
                  <a:pt x="2360" y="1455"/>
                </a:lnTo>
                <a:lnTo>
                  <a:pt x="2360" y="1457"/>
                </a:lnTo>
                <a:lnTo>
                  <a:pt x="2362" y="1458"/>
                </a:lnTo>
                <a:lnTo>
                  <a:pt x="2365" y="1459"/>
                </a:lnTo>
                <a:lnTo>
                  <a:pt x="2368" y="1460"/>
                </a:lnTo>
                <a:lnTo>
                  <a:pt x="2370" y="1462"/>
                </a:lnTo>
                <a:lnTo>
                  <a:pt x="2373" y="1465"/>
                </a:lnTo>
                <a:lnTo>
                  <a:pt x="2381" y="1470"/>
                </a:lnTo>
                <a:lnTo>
                  <a:pt x="2384" y="1471"/>
                </a:lnTo>
                <a:lnTo>
                  <a:pt x="2389" y="1472"/>
                </a:lnTo>
                <a:lnTo>
                  <a:pt x="2393" y="1475"/>
                </a:lnTo>
                <a:lnTo>
                  <a:pt x="2396" y="1475"/>
                </a:lnTo>
                <a:lnTo>
                  <a:pt x="2402" y="1475"/>
                </a:lnTo>
                <a:lnTo>
                  <a:pt x="2408" y="1475"/>
                </a:lnTo>
                <a:lnTo>
                  <a:pt x="2409" y="1475"/>
                </a:lnTo>
                <a:lnTo>
                  <a:pt x="2412" y="1475"/>
                </a:lnTo>
                <a:lnTo>
                  <a:pt x="2414" y="1474"/>
                </a:lnTo>
                <a:lnTo>
                  <a:pt x="2423" y="1470"/>
                </a:lnTo>
                <a:lnTo>
                  <a:pt x="2430" y="1468"/>
                </a:lnTo>
                <a:lnTo>
                  <a:pt x="2434" y="1465"/>
                </a:lnTo>
                <a:lnTo>
                  <a:pt x="2436" y="1463"/>
                </a:lnTo>
                <a:lnTo>
                  <a:pt x="2437" y="1461"/>
                </a:lnTo>
                <a:lnTo>
                  <a:pt x="2440" y="1460"/>
                </a:lnTo>
                <a:lnTo>
                  <a:pt x="2445" y="1459"/>
                </a:lnTo>
                <a:lnTo>
                  <a:pt x="2446" y="1460"/>
                </a:lnTo>
                <a:lnTo>
                  <a:pt x="2449" y="1461"/>
                </a:lnTo>
                <a:lnTo>
                  <a:pt x="2459" y="1463"/>
                </a:lnTo>
                <a:lnTo>
                  <a:pt x="2468" y="1467"/>
                </a:lnTo>
                <a:lnTo>
                  <a:pt x="2469" y="1465"/>
                </a:lnTo>
                <a:lnTo>
                  <a:pt x="2469" y="1462"/>
                </a:lnTo>
                <a:lnTo>
                  <a:pt x="2471" y="1461"/>
                </a:lnTo>
                <a:lnTo>
                  <a:pt x="2475" y="1459"/>
                </a:lnTo>
                <a:lnTo>
                  <a:pt x="2477" y="1459"/>
                </a:lnTo>
                <a:lnTo>
                  <a:pt x="2480" y="1458"/>
                </a:lnTo>
                <a:lnTo>
                  <a:pt x="2487" y="1460"/>
                </a:lnTo>
                <a:lnTo>
                  <a:pt x="2494" y="1463"/>
                </a:lnTo>
                <a:lnTo>
                  <a:pt x="2506" y="1468"/>
                </a:lnTo>
                <a:lnTo>
                  <a:pt x="2508" y="1468"/>
                </a:lnTo>
                <a:lnTo>
                  <a:pt x="2508" y="1469"/>
                </a:lnTo>
                <a:lnTo>
                  <a:pt x="2512" y="1469"/>
                </a:lnTo>
                <a:lnTo>
                  <a:pt x="2515" y="1469"/>
                </a:lnTo>
                <a:lnTo>
                  <a:pt x="2521" y="1467"/>
                </a:lnTo>
                <a:lnTo>
                  <a:pt x="2525" y="1462"/>
                </a:lnTo>
                <a:lnTo>
                  <a:pt x="2528" y="1459"/>
                </a:lnTo>
                <a:lnTo>
                  <a:pt x="2532" y="1455"/>
                </a:lnTo>
                <a:lnTo>
                  <a:pt x="2541" y="1462"/>
                </a:lnTo>
                <a:lnTo>
                  <a:pt x="2551" y="1496"/>
                </a:lnTo>
                <a:lnTo>
                  <a:pt x="2647" y="1575"/>
                </a:lnTo>
                <a:lnTo>
                  <a:pt x="2642" y="1583"/>
                </a:lnTo>
                <a:lnTo>
                  <a:pt x="2648" y="1650"/>
                </a:lnTo>
                <a:lnTo>
                  <a:pt x="2680" y="1648"/>
                </a:lnTo>
                <a:lnTo>
                  <a:pt x="2730" y="1622"/>
                </a:lnTo>
                <a:lnTo>
                  <a:pt x="2757" y="1606"/>
                </a:lnTo>
                <a:lnTo>
                  <a:pt x="2827" y="1566"/>
                </a:lnTo>
                <a:lnTo>
                  <a:pt x="2878" y="1549"/>
                </a:lnTo>
                <a:lnTo>
                  <a:pt x="2972" y="1539"/>
                </a:lnTo>
                <a:lnTo>
                  <a:pt x="3066" y="1512"/>
                </a:lnTo>
                <a:lnTo>
                  <a:pt x="3135" y="1483"/>
                </a:lnTo>
                <a:lnTo>
                  <a:pt x="3255" y="1410"/>
                </a:lnTo>
                <a:lnTo>
                  <a:pt x="3318" y="1331"/>
                </a:lnTo>
                <a:lnTo>
                  <a:pt x="3327" y="1275"/>
                </a:lnTo>
                <a:lnTo>
                  <a:pt x="3404" y="1197"/>
                </a:lnTo>
                <a:lnTo>
                  <a:pt x="3517" y="1240"/>
                </a:lnTo>
                <a:lnTo>
                  <a:pt x="3529" y="1212"/>
                </a:lnTo>
                <a:lnTo>
                  <a:pt x="3525" y="1194"/>
                </a:lnTo>
                <a:lnTo>
                  <a:pt x="3506" y="1140"/>
                </a:lnTo>
                <a:lnTo>
                  <a:pt x="3517" y="1113"/>
                </a:lnTo>
                <a:lnTo>
                  <a:pt x="3498" y="1103"/>
                </a:lnTo>
                <a:lnTo>
                  <a:pt x="3494" y="1098"/>
                </a:lnTo>
                <a:lnTo>
                  <a:pt x="3481" y="1088"/>
                </a:lnTo>
                <a:lnTo>
                  <a:pt x="3469" y="1080"/>
                </a:lnTo>
                <a:lnTo>
                  <a:pt x="3460" y="1071"/>
                </a:lnTo>
                <a:lnTo>
                  <a:pt x="3448" y="1061"/>
                </a:lnTo>
                <a:lnTo>
                  <a:pt x="3431" y="1047"/>
                </a:lnTo>
                <a:lnTo>
                  <a:pt x="3416" y="1026"/>
                </a:lnTo>
                <a:lnTo>
                  <a:pt x="3302" y="1014"/>
                </a:lnTo>
                <a:lnTo>
                  <a:pt x="3293" y="1046"/>
                </a:lnTo>
                <a:lnTo>
                  <a:pt x="3264" y="1063"/>
                </a:lnTo>
                <a:lnTo>
                  <a:pt x="3212" y="1064"/>
                </a:lnTo>
                <a:lnTo>
                  <a:pt x="3152" y="1078"/>
                </a:lnTo>
                <a:lnTo>
                  <a:pt x="3132" y="1069"/>
                </a:lnTo>
                <a:lnTo>
                  <a:pt x="3108" y="1064"/>
                </a:lnTo>
                <a:lnTo>
                  <a:pt x="3056" y="1068"/>
                </a:lnTo>
                <a:lnTo>
                  <a:pt x="3028" y="1072"/>
                </a:lnTo>
                <a:lnTo>
                  <a:pt x="2984" y="1052"/>
                </a:lnTo>
                <a:lnTo>
                  <a:pt x="2966" y="1052"/>
                </a:lnTo>
                <a:lnTo>
                  <a:pt x="2953" y="1051"/>
                </a:lnTo>
                <a:lnTo>
                  <a:pt x="2925" y="1047"/>
                </a:lnTo>
                <a:lnTo>
                  <a:pt x="2896" y="1044"/>
                </a:lnTo>
                <a:lnTo>
                  <a:pt x="2871" y="1043"/>
                </a:lnTo>
                <a:lnTo>
                  <a:pt x="2856" y="1049"/>
                </a:lnTo>
                <a:lnTo>
                  <a:pt x="2849" y="1049"/>
                </a:lnTo>
                <a:lnTo>
                  <a:pt x="2842" y="1047"/>
                </a:lnTo>
                <a:lnTo>
                  <a:pt x="2839" y="1044"/>
                </a:lnTo>
                <a:lnTo>
                  <a:pt x="2834" y="1039"/>
                </a:lnTo>
                <a:lnTo>
                  <a:pt x="2827" y="1030"/>
                </a:lnTo>
                <a:lnTo>
                  <a:pt x="2826" y="1023"/>
                </a:lnTo>
                <a:lnTo>
                  <a:pt x="2826" y="1021"/>
                </a:lnTo>
                <a:lnTo>
                  <a:pt x="2824" y="1019"/>
                </a:lnTo>
                <a:lnTo>
                  <a:pt x="2848" y="1014"/>
                </a:lnTo>
                <a:lnTo>
                  <a:pt x="2871" y="994"/>
                </a:lnTo>
                <a:lnTo>
                  <a:pt x="2896" y="973"/>
                </a:lnTo>
                <a:lnTo>
                  <a:pt x="2906" y="963"/>
                </a:lnTo>
                <a:lnTo>
                  <a:pt x="2909" y="955"/>
                </a:lnTo>
                <a:lnTo>
                  <a:pt x="2919" y="941"/>
                </a:lnTo>
                <a:lnTo>
                  <a:pt x="2896" y="939"/>
                </a:lnTo>
                <a:lnTo>
                  <a:pt x="2887" y="902"/>
                </a:lnTo>
                <a:lnTo>
                  <a:pt x="2916" y="863"/>
                </a:lnTo>
                <a:lnTo>
                  <a:pt x="2933" y="840"/>
                </a:lnTo>
                <a:lnTo>
                  <a:pt x="2960" y="832"/>
                </a:lnTo>
                <a:lnTo>
                  <a:pt x="2972" y="828"/>
                </a:lnTo>
                <a:lnTo>
                  <a:pt x="2960" y="809"/>
                </a:lnTo>
                <a:lnTo>
                  <a:pt x="2955" y="796"/>
                </a:lnTo>
                <a:lnTo>
                  <a:pt x="2968" y="751"/>
                </a:lnTo>
                <a:lnTo>
                  <a:pt x="2971" y="747"/>
                </a:lnTo>
                <a:lnTo>
                  <a:pt x="2965" y="742"/>
                </a:lnTo>
                <a:lnTo>
                  <a:pt x="2960" y="736"/>
                </a:lnTo>
                <a:lnTo>
                  <a:pt x="2960" y="731"/>
                </a:lnTo>
                <a:lnTo>
                  <a:pt x="2957" y="726"/>
                </a:lnTo>
                <a:lnTo>
                  <a:pt x="2955" y="717"/>
                </a:lnTo>
                <a:lnTo>
                  <a:pt x="2938" y="711"/>
                </a:lnTo>
                <a:lnTo>
                  <a:pt x="2934" y="712"/>
                </a:lnTo>
                <a:lnTo>
                  <a:pt x="2922" y="711"/>
                </a:lnTo>
                <a:lnTo>
                  <a:pt x="2899" y="709"/>
                </a:lnTo>
                <a:lnTo>
                  <a:pt x="2889" y="714"/>
                </a:lnTo>
                <a:lnTo>
                  <a:pt x="2874" y="723"/>
                </a:lnTo>
                <a:lnTo>
                  <a:pt x="2849" y="732"/>
                </a:lnTo>
                <a:lnTo>
                  <a:pt x="2808" y="726"/>
                </a:lnTo>
                <a:lnTo>
                  <a:pt x="2776" y="702"/>
                </a:lnTo>
                <a:lnTo>
                  <a:pt x="2765" y="692"/>
                </a:lnTo>
                <a:lnTo>
                  <a:pt x="2752" y="679"/>
                </a:lnTo>
                <a:lnTo>
                  <a:pt x="2748" y="673"/>
                </a:lnTo>
                <a:lnTo>
                  <a:pt x="2745" y="663"/>
                </a:lnTo>
                <a:lnTo>
                  <a:pt x="2735" y="658"/>
                </a:lnTo>
                <a:lnTo>
                  <a:pt x="2723" y="656"/>
                </a:lnTo>
                <a:lnTo>
                  <a:pt x="2716" y="655"/>
                </a:lnTo>
                <a:lnTo>
                  <a:pt x="2708" y="655"/>
                </a:lnTo>
                <a:lnTo>
                  <a:pt x="2698" y="652"/>
                </a:lnTo>
                <a:lnTo>
                  <a:pt x="2689" y="648"/>
                </a:lnTo>
                <a:lnTo>
                  <a:pt x="2678" y="642"/>
                </a:lnTo>
                <a:lnTo>
                  <a:pt x="2667" y="631"/>
                </a:lnTo>
                <a:lnTo>
                  <a:pt x="2672" y="627"/>
                </a:lnTo>
                <a:lnTo>
                  <a:pt x="2675" y="617"/>
                </a:lnTo>
                <a:lnTo>
                  <a:pt x="2680" y="603"/>
                </a:lnTo>
                <a:lnTo>
                  <a:pt x="2679" y="596"/>
                </a:lnTo>
                <a:lnTo>
                  <a:pt x="2672" y="582"/>
                </a:lnTo>
                <a:lnTo>
                  <a:pt x="2661" y="571"/>
                </a:lnTo>
                <a:lnTo>
                  <a:pt x="2642" y="562"/>
                </a:lnTo>
                <a:lnTo>
                  <a:pt x="2634" y="555"/>
                </a:lnTo>
                <a:lnTo>
                  <a:pt x="2631" y="543"/>
                </a:lnTo>
                <a:lnTo>
                  <a:pt x="2635" y="535"/>
                </a:lnTo>
                <a:lnTo>
                  <a:pt x="2647" y="522"/>
                </a:lnTo>
                <a:lnTo>
                  <a:pt x="2656" y="506"/>
                </a:lnTo>
                <a:lnTo>
                  <a:pt x="2657" y="496"/>
                </a:lnTo>
                <a:lnTo>
                  <a:pt x="2656" y="489"/>
                </a:lnTo>
                <a:lnTo>
                  <a:pt x="2653" y="473"/>
                </a:lnTo>
                <a:lnTo>
                  <a:pt x="2645" y="460"/>
                </a:lnTo>
                <a:lnTo>
                  <a:pt x="2641" y="453"/>
                </a:lnTo>
                <a:lnTo>
                  <a:pt x="2641" y="449"/>
                </a:lnTo>
                <a:lnTo>
                  <a:pt x="2642" y="441"/>
                </a:lnTo>
                <a:lnTo>
                  <a:pt x="2638" y="437"/>
                </a:lnTo>
                <a:lnTo>
                  <a:pt x="2619" y="428"/>
                </a:lnTo>
                <a:lnTo>
                  <a:pt x="2575" y="422"/>
                </a:lnTo>
                <a:lnTo>
                  <a:pt x="2553" y="419"/>
                </a:lnTo>
                <a:lnTo>
                  <a:pt x="2550" y="420"/>
                </a:lnTo>
                <a:lnTo>
                  <a:pt x="2543" y="420"/>
                </a:lnTo>
                <a:lnTo>
                  <a:pt x="2535" y="427"/>
                </a:lnTo>
                <a:lnTo>
                  <a:pt x="2528" y="432"/>
                </a:lnTo>
                <a:lnTo>
                  <a:pt x="2527" y="436"/>
                </a:lnTo>
                <a:lnTo>
                  <a:pt x="2522" y="441"/>
                </a:lnTo>
                <a:lnTo>
                  <a:pt x="2519" y="444"/>
                </a:lnTo>
                <a:lnTo>
                  <a:pt x="2506" y="454"/>
                </a:lnTo>
                <a:lnTo>
                  <a:pt x="2494" y="456"/>
                </a:lnTo>
                <a:lnTo>
                  <a:pt x="2488" y="457"/>
                </a:lnTo>
                <a:lnTo>
                  <a:pt x="2486" y="456"/>
                </a:lnTo>
                <a:lnTo>
                  <a:pt x="2478" y="454"/>
                </a:lnTo>
                <a:lnTo>
                  <a:pt x="2477" y="453"/>
                </a:lnTo>
                <a:lnTo>
                  <a:pt x="2472" y="451"/>
                </a:lnTo>
                <a:lnTo>
                  <a:pt x="2469" y="446"/>
                </a:lnTo>
                <a:lnTo>
                  <a:pt x="2465" y="435"/>
                </a:lnTo>
                <a:lnTo>
                  <a:pt x="2462" y="432"/>
                </a:lnTo>
                <a:lnTo>
                  <a:pt x="2462" y="430"/>
                </a:lnTo>
                <a:lnTo>
                  <a:pt x="2447" y="427"/>
                </a:lnTo>
                <a:lnTo>
                  <a:pt x="2433" y="421"/>
                </a:lnTo>
                <a:lnTo>
                  <a:pt x="2430" y="420"/>
                </a:lnTo>
                <a:lnTo>
                  <a:pt x="2425" y="414"/>
                </a:lnTo>
                <a:lnTo>
                  <a:pt x="2424" y="411"/>
                </a:lnTo>
                <a:lnTo>
                  <a:pt x="2423" y="410"/>
                </a:lnTo>
                <a:lnTo>
                  <a:pt x="2417" y="399"/>
                </a:lnTo>
                <a:lnTo>
                  <a:pt x="2414" y="397"/>
                </a:lnTo>
                <a:lnTo>
                  <a:pt x="2412" y="396"/>
                </a:lnTo>
                <a:lnTo>
                  <a:pt x="2395" y="394"/>
                </a:lnTo>
                <a:lnTo>
                  <a:pt x="2383" y="393"/>
                </a:lnTo>
                <a:lnTo>
                  <a:pt x="2373" y="392"/>
                </a:lnTo>
                <a:lnTo>
                  <a:pt x="2364" y="390"/>
                </a:lnTo>
                <a:lnTo>
                  <a:pt x="2358" y="389"/>
                </a:lnTo>
                <a:lnTo>
                  <a:pt x="2348" y="388"/>
                </a:lnTo>
                <a:lnTo>
                  <a:pt x="2339" y="387"/>
                </a:lnTo>
                <a:lnTo>
                  <a:pt x="2336" y="387"/>
                </a:lnTo>
                <a:lnTo>
                  <a:pt x="2329" y="389"/>
                </a:lnTo>
                <a:lnTo>
                  <a:pt x="2318" y="393"/>
                </a:lnTo>
                <a:lnTo>
                  <a:pt x="2310" y="394"/>
                </a:lnTo>
                <a:lnTo>
                  <a:pt x="2301" y="395"/>
                </a:lnTo>
                <a:lnTo>
                  <a:pt x="2295" y="396"/>
                </a:lnTo>
                <a:lnTo>
                  <a:pt x="2289" y="398"/>
                </a:lnTo>
                <a:lnTo>
                  <a:pt x="2285" y="397"/>
                </a:lnTo>
                <a:lnTo>
                  <a:pt x="2280" y="397"/>
                </a:lnTo>
                <a:lnTo>
                  <a:pt x="2276" y="397"/>
                </a:lnTo>
                <a:lnTo>
                  <a:pt x="2269" y="395"/>
                </a:lnTo>
                <a:lnTo>
                  <a:pt x="2267" y="393"/>
                </a:lnTo>
                <a:lnTo>
                  <a:pt x="2264" y="388"/>
                </a:lnTo>
                <a:lnTo>
                  <a:pt x="2264" y="384"/>
                </a:lnTo>
                <a:lnTo>
                  <a:pt x="2261" y="378"/>
                </a:lnTo>
                <a:lnTo>
                  <a:pt x="2277" y="365"/>
                </a:lnTo>
                <a:lnTo>
                  <a:pt x="2340" y="363"/>
                </a:lnTo>
                <a:lnTo>
                  <a:pt x="2355" y="361"/>
                </a:lnTo>
                <a:lnTo>
                  <a:pt x="2390" y="355"/>
                </a:lnTo>
                <a:lnTo>
                  <a:pt x="2440" y="346"/>
                </a:lnTo>
                <a:lnTo>
                  <a:pt x="2493" y="323"/>
                </a:lnTo>
                <a:lnTo>
                  <a:pt x="2516" y="314"/>
                </a:lnTo>
                <a:lnTo>
                  <a:pt x="2534" y="306"/>
                </a:lnTo>
                <a:lnTo>
                  <a:pt x="2560" y="297"/>
                </a:lnTo>
                <a:lnTo>
                  <a:pt x="2604" y="279"/>
                </a:lnTo>
                <a:lnTo>
                  <a:pt x="2644" y="261"/>
                </a:lnTo>
                <a:lnTo>
                  <a:pt x="2657" y="255"/>
                </a:lnTo>
                <a:lnTo>
                  <a:pt x="2714" y="231"/>
                </a:lnTo>
                <a:lnTo>
                  <a:pt x="2752" y="223"/>
                </a:lnTo>
                <a:lnTo>
                  <a:pt x="2801" y="226"/>
                </a:lnTo>
                <a:lnTo>
                  <a:pt x="2849" y="211"/>
                </a:lnTo>
                <a:lnTo>
                  <a:pt x="2894" y="185"/>
                </a:lnTo>
                <a:lnTo>
                  <a:pt x="2905" y="183"/>
                </a:lnTo>
                <a:lnTo>
                  <a:pt x="2911" y="180"/>
                </a:lnTo>
                <a:lnTo>
                  <a:pt x="2993" y="159"/>
                </a:lnTo>
                <a:lnTo>
                  <a:pt x="3000" y="156"/>
                </a:lnTo>
                <a:lnTo>
                  <a:pt x="3070" y="133"/>
                </a:lnTo>
                <a:lnTo>
                  <a:pt x="3174" y="108"/>
                </a:lnTo>
                <a:lnTo>
                  <a:pt x="3277" y="87"/>
                </a:lnTo>
                <a:lnTo>
                  <a:pt x="3300" y="84"/>
                </a:lnTo>
                <a:lnTo>
                  <a:pt x="3338" y="84"/>
                </a:lnTo>
                <a:lnTo>
                  <a:pt x="3407" y="94"/>
                </a:lnTo>
                <a:lnTo>
                  <a:pt x="3454" y="108"/>
                </a:lnTo>
                <a:lnTo>
                  <a:pt x="3494" y="118"/>
                </a:lnTo>
                <a:lnTo>
                  <a:pt x="3510" y="133"/>
                </a:lnTo>
                <a:lnTo>
                  <a:pt x="3526" y="149"/>
                </a:lnTo>
                <a:lnTo>
                  <a:pt x="3558" y="170"/>
                </a:lnTo>
                <a:lnTo>
                  <a:pt x="3567" y="178"/>
                </a:lnTo>
                <a:lnTo>
                  <a:pt x="3574" y="184"/>
                </a:lnTo>
                <a:lnTo>
                  <a:pt x="3582" y="191"/>
                </a:lnTo>
                <a:lnTo>
                  <a:pt x="3593" y="194"/>
                </a:lnTo>
                <a:lnTo>
                  <a:pt x="3614" y="201"/>
                </a:lnTo>
                <a:lnTo>
                  <a:pt x="3643" y="212"/>
                </a:lnTo>
                <a:lnTo>
                  <a:pt x="3693" y="220"/>
                </a:lnTo>
                <a:lnTo>
                  <a:pt x="3705" y="211"/>
                </a:lnTo>
                <a:lnTo>
                  <a:pt x="3722" y="197"/>
                </a:lnTo>
                <a:lnTo>
                  <a:pt x="3750" y="169"/>
                </a:lnTo>
                <a:lnTo>
                  <a:pt x="3791" y="163"/>
                </a:lnTo>
                <a:lnTo>
                  <a:pt x="3832" y="156"/>
                </a:lnTo>
                <a:lnTo>
                  <a:pt x="3857" y="147"/>
                </a:lnTo>
                <a:lnTo>
                  <a:pt x="3889" y="149"/>
                </a:lnTo>
                <a:lnTo>
                  <a:pt x="3906" y="150"/>
                </a:lnTo>
                <a:lnTo>
                  <a:pt x="3932" y="142"/>
                </a:lnTo>
                <a:lnTo>
                  <a:pt x="3966" y="120"/>
                </a:lnTo>
                <a:lnTo>
                  <a:pt x="4004" y="103"/>
                </a:lnTo>
                <a:lnTo>
                  <a:pt x="4030" y="92"/>
                </a:lnTo>
                <a:lnTo>
                  <a:pt x="4057" y="80"/>
                </a:lnTo>
                <a:lnTo>
                  <a:pt x="4084" y="70"/>
                </a:lnTo>
                <a:lnTo>
                  <a:pt x="4106" y="61"/>
                </a:lnTo>
                <a:lnTo>
                  <a:pt x="4125" y="53"/>
                </a:lnTo>
                <a:lnTo>
                  <a:pt x="4165" y="30"/>
                </a:lnTo>
                <a:lnTo>
                  <a:pt x="4166" y="18"/>
                </a:lnTo>
                <a:lnTo>
                  <a:pt x="4168" y="9"/>
                </a:lnTo>
                <a:lnTo>
                  <a:pt x="4156" y="0"/>
                </a:lnTo>
                <a:lnTo>
                  <a:pt x="4158" y="0"/>
                </a:lnTo>
                <a:lnTo>
                  <a:pt x="4215" y="3"/>
                </a:lnTo>
                <a:lnTo>
                  <a:pt x="4241" y="4"/>
                </a:lnTo>
                <a:lnTo>
                  <a:pt x="4257" y="8"/>
                </a:lnTo>
                <a:lnTo>
                  <a:pt x="4271" y="42"/>
                </a:lnTo>
                <a:lnTo>
                  <a:pt x="4272" y="51"/>
                </a:lnTo>
                <a:lnTo>
                  <a:pt x="4272" y="71"/>
                </a:lnTo>
                <a:lnTo>
                  <a:pt x="4281" y="107"/>
                </a:lnTo>
                <a:lnTo>
                  <a:pt x="4290" y="141"/>
                </a:lnTo>
                <a:close/>
              </a:path>
            </a:pathLst>
          </a:custGeom>
          <a:solidFill>
            <a:srgbClr val="2673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18" name="1 Título"/>
          <p:cNvSpPr txBox="1">
            <a:spLocks/>
          </p:cNvSpPr>
          <p:nvPr/>
        </p:nvSpPr>
        <p:spPr>
          <a:xfrm>
            <a:off x="3082212" y="70347"/>
            <a:ext cx="7028258" cy="810328"/>
          </a:xfrm>
          <a:prstGeom prst="rect">
            <a:avLst/>
          </a:prstGeom>
          <a:solidFill>
            <a:srgbClr val="036654"/>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ZoCRE  EN FUNCIÓN DEL  PROCESO DE ORDENAMIENTO TERRITORIAL</a:t>
            </a:r>
            <a:endParaRPr lang="es-PE"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9" name="19 Grupo"/>
          <p:cNvGrpSpPr/>
          <p:nvPr/>
        </p:nvGrpSpPr>
        <p:grpSpPr>
          <a:xfrm>
            <a:off x="1067690" y="1428735"/>
            <a:ext cx="9144000" cy="1428760"/>
            <a:chOff x="0" y="2714620"/>
            <a:chExt cx="9144000" cy="1428760"/>
          </a:xfrm>
        </p:grpSpPr>
        <p:sp>
          <p:nvSpPr>
            <p:cNvPr id="20" name="20 Rectángulo"/>
            <p:cNvSpPr/>
            <p:nvPr/>
          </p:nvSpPr>
          <p:spPr>
            <a:xfrm>
              <a:off x="0" y="2714620"/>
              <a:ext cx="9144000" cy="1428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1" name="10 Grupo"/>
            <p:cNvGrpSpPr/>
            <p:nvPr/>
          </p:nvGrpSpPr>
          <p:grpSpPr>
            <a:xfrm>
              <a:off x="104775" y="2819400"/>
              <a:ext cx="8934450" cy="1219200"/>
              <a:chOff x="0" y="0"/>
              <a:chExt cx="8934450" cy="1219200"/>
            </a:xfrm>
          </p:grpSpPr>
          <p:sp>
            <p:nvSpPr>
              <p:cNvPr id="22" name="1 Rectángulo"/>
              <p:cNvSpPr/>
              <p:nvPr/>
            </p:nvSpPr>
            <p:spPr>
              <a:xfrm>
                <a:off x="0" y="0"/>
                <a:ext cx="1476375" cy="12001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indent="0" algn="ctr" defTabSz="914400" eaLnBrk="1" fontAlgn="auto" latinLnBrk="0" hangingPunct="1">
                  <a:lnSpc>
                    <a:spcPct val="100000"/>
                  </a:lnSpc>
                  <a:spcBef>
                    <a:spcPts val="0"/>
                  </a:spcBef>
                  <a:spcAft>
                    <a:spcPts val="0"/>
                  </a:spcAft>
                  <a:buClrTx/>
                  <a:buSzTx/>
                  <a:buFontTx/>
                  <a:buNone/>
                  <a:tabLst/>
                  <a:defRPr/>
                </a:pPr>
                <a:r>
                  <a:rPr lang="es-ES" sz="1100" dirty="0">
                    <a:ln w="10160">
                      <a:solidFill>
                        <a:schemeClr val="tx1"/>
                      </a:solidFill>
                      <a:prstDash val="solid"/>
                    </a:ln>
                    <a:solidFill>
                      <a:schemeClr val="bg1"/>
                    </a:solidFill>
                    <a:latin typeface="Arial Narrow" pitchFamily="34" charset="0"/>
                    <a:ea typeface="+mn-ea"/>
                    <a:cs typeface="+mn-cs"/>
                  </a:rPr>
                  <a:t>Identificación y delimitación de áreas </a:t>
                </a:r>
              </a:p>
              <a:p>
                <a:pPr algn="ctr"/>
                <a:endParaRPr lang="es-ES" sz="1100" dirty="0">
                  <a:ln w="10160">
                    <a:solidFill>
                      <a:schemeClr val="tx1"/>
                    </a:solidFill>
                    <a:prstDash val="solid"/>
                  </a:ln>
                  <a:solidFill>
                    <a:srgbClr val="FFFFFF"/>
                  </a:solidFill>
                  <a:effectLst>
                    <a:outerShdw blurRad="38100" dist="32000" dir="5400000" algn="tl">
                      <a:srgbClr val="000000">
                        <a:alpha val="30000"/>
                      </a:srgbClr>
                    </a:outerShdw>
                  </a:effectLst>
                  <a:latin typeface="Arial Narrow" pitchFamily="34" charset="0"/>
                </a:endParaRPr>
              </a:p>
            </p:txBody>
          </p:sp>
          <p:sp>
            <p:nvSpPr>
              <p:cNvPr id="23" name="2 Flecha derecha"/>
              <p:cNvSpPr/>
              <p:nvPr/>
            </p:nvSpPr>
            <p:spPr>
              <a:xfrm>
                <a:off x="1524000" y="476250"/>
                <a:ext cx="476250" cy="28575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s-ES" sz="1100">
                  <a:ln w="10160">
                    <a:solidFill>
                      <a:schemeClr val="tx1"/>
                    </a:solidFill>
                    <a:prstDash val="solid"/>
                  </a:ln>
                  <a:solidFill>
                    <a:srgbClr val="FFFFFF"/>
                  </a:solidFill>
                  <a:effectLst>
                    <a:outerShdw blurRad="38100" dist="32000" dir="5400000" algn="tl">
                      <a:srgbClr val="000000">
                        <a:alpha val="30000"/>
                      </a:srgbClr>
                    </a:outerShdw>
                  </a:effectLst>
                </a:endParaRPr>
              </a:p>
            </p:txBody>
          </p:sp>
          <p:sp>
            <p:nvSpPr>
              <p:cNvPr id="24" name="3 Hexágono"/>
              <p:cNvSpPr/>
              <p:nvPr/>
            </p:nvSpPr>
            <p:spPr>
              <a:xfrm>
                <a:off x="2057399" y="57150"/>
                <a:ext cx="1400176" cy="1066800"/>
              </a:xfrm>
              <a:prstGeom prst="hexagon">
                <a:avLst/>
              </a:prstGeom>
            </p:spPr>
            <p:style>
              <a:lnRef idx="1">
                <a:schemeClr val="accent5"/>
              </a:lnRef>
              <a:fillRef idx="2">
                <a:schemeClr val="accent5"/>
              </a:fillRef>
              <a:effectRef idx="1">
                <a:schemeClr val="accent5"/>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a:ln w="10160">
                      <a:solidFill>
                        <a:schemeClr val="tx1"/>
                      </a:solidFill>
                      <a:prstDash val="solid"/>
                    </a:ln>
                    <a:solidFill>
                      <a:srgbClr val="FFFFFF"/>
                    </a:solidFill>
                    <a:effectLst>
                      <a:outerShdw blurRad="38100" dist="32000" dir="5400000" algn="tl">
                        <a:srgbClr val="000000">
                          <a:alpha val="30000"/>
                        </a:srgbClr>
                      </a:outerShdw>
                    </a:effectLst>
                  </a:rPr>
                  <a:t>Primera</a:t>
                </a:r>
                <a:r>
                  <a:rPr lang="es-ES" sz="1050" baseline="0">
                    <a:ln w="10160">
                      <a:solidFill>
                        <a:schemeClr val="tx1"/>
                      </a:solidFill>
                      <a:prstDash val="solid"/>
                    </a:ln>
                    <a:solidFill>
                      <a:srgbClr val="FFFFFF"/>
                    </a:solidFill>
                    <a:effectLst>
                      <a:outerShdw blurRad="38100" dist="32000" dir="5400000" algn="tl">
                        <a:srgbClr val="000000">
                          <a:alpha val="30000"/>
                        </a:srgbClr>
                      </a:outerShdw>
                    </a:effectLst>
                  </a:rPr>
                  <a:t> </a:t>
                </a:r>
                <a:r>
                  <a:rPr lang="es-ES" sz="1050" baseline="0">
                    <a:ln w="10160">
                      <a:solidFill>
                        <a:schemeClr val="tx1"/>
                      </a:solidFill>
                      <a:prstDash val="solid"/>
                    </a:ln>
                    <a:solidFill>
                      <a:srgbClr val="FFFFFF"/>
                    </a:solidFill>
                    <a:effectLst>
                      <a:outerShdw blurRad="38100" dist="32000" dir="5400000" algn="tl">
                        <a:srgbClr val="000000">
                          <a:alpha val="30000"/>
                        </a:srgbClr>
                      </a:outerShdw>
                    </a:effectLst>
                    <a:latin typeface="Arial Narrow" pitchFamily="34" charset="0"/>
                  </a:rPr>
                  <a:t>inscripción de dominio (inmatriculación)</a:t>
                </a:r>
                <a:endParaRPr lang="es-ES" sz="1050">
                  <a:ln w="10160">
                    <a:solidFill>
                      <a:schemeClr val="tx1"/>
                    </a:solidFill>
                    <a:prstDash val="solid"/>
                  </a:ln>
                  <a:solidFill>
                    <a:srgbClr val="FFFFFF"/>
                  </a:solidFill>
                  <a:effectLst>
                    <a:outerShdw blurRad="38100" dist="32000" dir="5400000" algn="tl">
                      <a:srgbClr val="000000">
                        <a:alpha val="30000"/>
                      </a:srgbClr>
                    </a:outerShdw>
                  </a:effectLst>
                  <a:latin typeface="Arial Narrow" pitchFamily="34" charset="0"/>
                </a:endParaRPr>
              </a:p>
            </p:txBody>
          </p:sp>
          <p:sp>
            <p:nvSpPr>
              <p:cNvPr id="25" name="4 Flecha derecha"/>
              <p:cNvSpPr/>
              <p:nvPr/>
            </p:nvSpPr>
            <p:spPr>
              <a:xfrm>
                <a:off x="3524250" y="457200"/>
                <a:ext cx="476250" cy="28575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ES" sz="1100">
                  <a:ln w="10160">
                    <a:solidFill>
                      <a:schemeClr val="tx1"/>
                    </a:solidFill>
                    <a:prstDash val="solid"/>
                  </a:ln>
                  <a:solidFill>
                    <a:srgbClr val="FFFFFF"/>
                  </a:solidFill>
                  <a:effectLst>
                    <a:outerShdw blurRad="38100" dist="32000" dir="5400000" algn="tl">
                      <a:srgbClr val="000000">
                        <a:alpha val="30000"/>
                      </a:srgbClr>
                    </a:outerShdw>
                  </a:effectLst>
                </a:endParaRPr>
              </a:p>
            </p:txBody>
          </p:sp>
          <p:sp>
            <p:nvSpPr>
              <p:cNvPr id="26" name="5 Hexágono"/>
              <p:cNvSpPr/>
              <p:nvPr/>
            </p:nvSpPr>
            <p:spPr>
              <a:xfrm>
                <a:off x="4048124" y="95250"/>
                <a:ext cx="1295401" cy="1038225"/>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100">
                    <a:ln w="10160">
                      <a:solidFill>
                        <a:schemeClr val="tx1"/>
                      </a:solidFill>
                      <a:prstDash val="solid"/>
                    </a:ln>
                    <a:solidFill>
                      <a:srgbClr val="FFFFFF"/>
                    </a:solidFill>
                    <a:effectLst>
                      <a:outerShdw blurRad="38100" dist="32000" dir="5400000" algn="tl">
                        <a:srgbClr val="000000">
                          <a:alpha val="30000"/>
                        </a:srgbClr>
                      </a:outerShdw>
                    </a:effectLst>
                    <a:latin typeface="Arial Narrow" pitchFamily="34" charset="0"/>
                  </a:rPr>
                  <a:t>Planes de Gestión</a:t>
                </a:r>
              </a:p>
            </p:txBody>
          </p:sp>
          <p:sp>
            <p:nvSpPr>
              <p:cNvPr id="27" name="6 Flecha derecha"/>
              <p:cNvSpPr/>
              <p:nvPr/>
            </p:nvSpPr>
            <p:spPr>
              <a:xfrm>
                <a:off x="5400675" y="495300"/>
                <a:ext cx="476250" cy="28575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ES" sz="1100">
                  <a:ln w="10160">
                    <a:solidFill>
                      <a:schemeClr val="tx1"/>
                    </a:solidFill>
                    <a:prstDash val="solid"/>
                  </a:ln>
                  <a:solidFill>
                    <a:srgbClr val="FFFFFF"/>
                  </a:solidFill>
                  <a:effectLst>
                    <a:outerShdw blurRad="38100" dist="32000" dir="5400000" algn="tl">
                      <a:srgbClr val="000000">
                        <a:alpha val="30000"/>
                      </a:srgbClr>
                    </a:outerShdw>
                  </a:effectLst>
                </a:endParaRPr>
              </a:p>
            </p:txBody>
          </p:sp>
          <p:sp>
            <p:nvSpPr>
              <p:cNvPr id="28" name="7 Hexágono"/>
              <p:cNvSpPr/>
              <p:nvPr/>
            </p:nvSpPr>
            <p:spPr>
              <a:xfrm>
                <a:off x="5924550" y="114300"/>
                <a:ext cx="1266825" cy="1038225"/>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100">
                    <a:ln w="10160">
                      <a:solidFill>
                        <a:schemeClr val="tx1"/>
                      </a:solidFill>
                      <a:prstDash val="solid"/>
                    </a:ln>
                    <a:solidFill>
                      <a:srgbClr val="FFFFFF"/>
                    </a:solidFill>
                    <a:effectLst>
                      <a:outerShdw blurRad="38100" dist="32000" dir="5400000" algn="tl">
                        <a:srgbClr val="000000">
                          <a:alpha val="30000"/>
                        </a:srgbClr>
                      </a:outerShdw>
                    </a:effectLst>
                    <a:latin typeface="Arial Narrow" pitchFamily="34" charset="0"/>
                  </a:rPr>
                  <a:t>Otorgamiento de derecho</a:t>
                </a:r>
              </a:p>
            </p:txBody>
          </p:sp>
          <p:sp>
            <p:nvSpPr>
              <p:cNvPr id="29" name="8 Elipse"/>
              <p:cNvSpPr/>
              <p:nvPr/>
            </p:nvSpPr>
            <p:spPr>
              <a:xfrm>
                <a:off x="7781925" y="28575"/>
                <a:ext cx="1152525" cy="119062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ES" sz="1100">
                    <a:ln w="10160">
                      <a:solidFill>
                        <a:schemeClr val="tx1"/>
                      </a:solidFill>
                      <a:prstDash val="solid"/>
                    </a:ln>
                    <a:solidFill>
                      <a:srgbClr val="FFFFFF"/>
                    </a:solidFill>
                    <a:effectLst>
                      <a:outerShdw blurRad="38100" dist="32000" dir="5400000" algn="tl">
                        <a:srgbClr val="000000">
                          <a:alpha val="30000"/>
                        </a:srgbClr>
                      </a:outerShdw>
                    </a:effectLst>
                    <a:latin typeface="Arial Narrow" pitchFamily="34" charset="0"/>
                  </a:rPr>
                  <a:t>Control y Vigilancia</a:t>
                </a:r>
              </a:p>
            </p:txBody>
          </p:sp>
          <p:sp>
            <p:nvSpPr>
              <p:cNvPr id="30" name="9 Flecha derecha"/>
              <p:cNvSpPr/>
              <p:nvPr/>
            </p:nvSpPr>
            <p:spPr>
              <a:xfrm>
                <a:off x="7248525" y="485775"/>
                <a:ext cx="476250" cy="28575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ES" sz="1100">
                  <a:ln w="10160">
                    <a:solidFill>
                      <a:schemeClr val="tx1"/>
                    </a:solidFill>
                    <a:prstDash val="solid"/>
                  </a:ln>
                  <a:solidFill>
                    <a:srgbClr val="FFFFFF"/>
                  </a:solidFill>
                  <a:effectLst>
                    <a:outerShdw blurRad="38100" dist="32000" dir="5400000" algn="tl">
                      <a:srgbClr val="000000">
                        <a:alpha val="30000"/>
                      </a:srgbClr>
                    </a:outerShdw>
                  </a:effectLst>
                </a:endParaRPr>
              </a:p>
            </p:txBody>
          </p:sp>
        </p:grpSp>
      </p:grpSp>
      <p:sp>
        <p:nvSpPr>
          <p:cNvPr id="32" name="32 Rectángulo"/>
          <p:cNvSpPr/>
          <p:nvPr/>
        </p:nvSpPr>
        <p:spPr>
          <a:xfrm>
            <a:off x="7670605" y="4834483"/>
            <a:ext cx="1840997" cy="75608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smtClean="0">
                <a:solidFill>
                  <a:schemeClr val="tx1">
                    <a:lumMod val="10000"/>
                  </a:schemeClr>
                </a:solidFill>
                <a:latin typeface="Agency FB" pitchFamily="34" charset="0"/>
              </a:rPr>
              <a:t>A </a:t>
            </a:r>
            <a:r>
              <a:rPr lang="es-PE" b="1" dirty="0">
                <a:solidFill>
                  <a:schemeClr val="tx1">
                    <a:lumMod val="10000"/>
                  </a:schemeClr>
                </a:solidFill>
                <a:latin typeface="Agency FB" pitchFamily="34" charset="0"/>
              </a:rPr>
              <a:t>través de </a:t>
            </a:r>
            <a:r>
              <a:rPr lang="es-PE" b="1" dirty="0" smtClean="0">
                <a:solidFill>
                  <a:schemeClr val="tx1">
                    <a:lumMod val="10000"/>
                  </a:schemeClr>
                </a:solidFill>
                <a:latin typeface="Agency FB" pitchFamily="34" charset="0"/>
              </a:rPr>
              <a:t>un </a:t>
            </a:r>
            <a:r>
              <a:rPr lang="es-PE" b="1" dirty="0">
                <a:solidFill>
                  <a:schemeClr val="tx1">
                    <a:lumMod val="10000"/>
                  </a:schemeClr>
                </a:solidFill>
                <a:latin typeface="Agency FB" pitchFamily="34" charset="0"/>
              </a:rPr>
              <a:t>Plan Gestión</a:t>
            </a:r>
            <a:endParaRPr lang="es-PE" dirty="0"/>
          </a:p>
        </p:txBody>
      </p:sp>
      <p:sp>
        <p:nvSpPr>
          <p:cNvPr id="33" name="31 Flecha curvada hacia arriba"/>
          <p:cNvSpPr/>
          <p:nvPr/>
        </p:nvSpPr>
        <p:spPr>
          <a:xfrm rot="1469554">
            <a:off x="4213659" y="4574084"/>
            <a:ext cx="4910165" cy="166890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36" name="33 Conector recto de flecha"/>
          <p:cNvCxnSpPr/>
          <p:nvPr/>
        </p:nvCxnSpPr>
        <p:spPr>
          <a:xfrm>
            <a:off x="6342630" y="5412515"/>
            <a:ext cx="753485"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Conector recto 39">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pic>
        <p:nvPicPr>
          <p:cNvPr id="41"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upo 41">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43" name="Imagen 42">
              <a:extLst>
                <a:ext uri="{FF2B5EF4-FFF2-40B4-BE49-F238E27FC236}">
                  <a16:creationId xmlns:a16="http://schemas.microsoft.com/office/drawing/2014/main" id="{3CA6885B-1CA0-41B6-AD0D-0C9F72DDD488}"/>
                </a:ext>
              </a:extLst>
            </p:cNvPr>
            <p:cNvPicPr>
              <a:picLocks noChangeAspect="1"/>
            </p:cNvPicPr>
            <p:nvPr/>
          </p:nvPicPr>
          <p:blipFill rotWithShape="1">
            <a:blip r:embed="rId4"/>
            <a:srcRect l="25323" t="93814" r="27498" b="217"/>
            <a:stretch/>
          </p:blipFill>
          <p:spPr>
            <a:xfrm>
              <a:off x="9820275" y="6305885"/>
              <a:ext cx="1798729" cy="179376"/>
            </a:xfrm>
            <a:prstGeom prst="rect">
              <a:avLst/>
            </a:prstGeom>
          </p:spPr>
        </p:pic>
        <p:pic>
          <p:nvPicPr>
            <p:cNvPr id="44" name="Imagen 43">
              <a:extLst>
                <a:ext uri="{FF2B5EF4-FFF2-40B4-BE49-F238E27FC236}">
                  <a16:creationId xmlns:a16="http://schemas.microsoft.com/office/drawing/2014/main" id="{1000E4C3-0BB9-4AD7-BA3C-9E5D76C338E1}"/>
                </a:ext>
              </a:extLst>
            </p:cNvPr>
            <p:cNvPicPr>
              <a:picLocks noChangeAspect="1"/>
            </p:cNvPicPr>
            <p:nvPr/>
          </p:nvPicPr>
          <p:blipFill rotWithShape="1">
            <a:blip r:embed="rId4"/>
            <a:srcRect t="76644" b="16696"/>
            <a:stretch/>
          </p:blipFill>
          <p:spPr>
            <a:xfrm>
              <a:off x="9820275" y="6491017"/>
              <a:ext cx="1798729" cy="158284"/>
            </a:xfrm>
            <a:prstGeom prst="rect">
              <a:avLst/>
            </a:prstGeom>
          </p:spPr>
        </p:pic>
      </p:grpSp>
      <p:sp>
        <p:nvSpPr>
          <p:cNvPr id="45" name="Flecha derecha 44">
            <a:hlinkClick r:id="rId5" action="ppaction://hlinksldjump"/>
          </p:cNvPr>
          <p:cNvSpPr/>
          <p:nvPr/>
        </p:nvSpPr>
        <p:spPr>
          <a:xfrm>
            <a:off x="8520899" y="6244367"/>
            <a:ext cx="1649338" cy="626446"/>
          </a:xfrm>
          <a:prstGeom prst="rightArrow">
            <a:avLst/>
          </a:prstGeom>
          <a:solidFill>
            <a:srgbClr val="036654"/>
          </a:solidFill>
          <a:ln>
            <a:solidFill>
              <a:srgbClr val="036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RETORNAR</a:t>
            </a:r>
            <a:endParaRPr lang="es-PE" b="1" dirty="0"/>
          </a:p>
        </p:txBody>
      </p:sp>
    </p:spTree>
    <p:extLst>
      <p:ext uri="{BB962C8B-B14F-4D97-AF65-F5344CB8AC3E}">
        <p14:creationId xmlns:p14="http://schemas.microsoft.com/office/powerpoint/2010/main" val="2737116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2901143" y="238179"/>
            <a:ext cx="6392486" cy="706170"/>
          </a:xfrm>
          <a:prstGeom prst="roundRect">
            <a:avLst/>
          </a:prstGeom>
          <a:solidFill>
            <a:srgbClr val="0366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cxnSp>
        <p:nvCxnSpPr>
          <p:cNvPr id="6" name="Conector recto 5"/>
          <p:cNvCxnSpPr>
            <a:stCxn id="2" idx="2"/>
          </p:cNvCxnSpPr>
          <p:nvPr/>
        </p:nvCxnSpPr>
        <p:spPr>
          <a:xfrm>
            <a:off x="6078082" y="944349"/>
            <a:ext cx="6301" cy="423148"/>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V="1">
            <a:off x="2394848" y="1361810"/>
            <a:ext cx="7354697" cy="2575"/>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9730932" y="1376173"/>
            <a:ext cx="0" cy="425513"/>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6087607" y="1385698"/>
            <a:ext cx="0" cy="425513"/>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6" name="Rectángulo redondeado 15"/>
          <p:cNvSpPr/>
          <p:nvPr/>
        </p:nvSpPr>
        <p:spPr>
          <a:xfrm>
            <a:off x="915962" y="1771347"/>
            <a:ext cx="2978590" cy="892520"/>
          </a:xfrm>
          <a:prstGeom prst="roundRect">
            <a:avLst/>
          </a:prstGeom>
          <a:solidFill>
            <a:srgbClr val="0366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ángulo redondeado 16"/>
          <p:cNvSpPr/>
          <p:nvPr/>
        </p:nvSpPr>
        <p:spPr>
          <a:xfrm>
            <a:off x="8241199" y="1785821"/>
            <a:ext cx="2978590" cy="883466"/>
          </a:xfrm>
          <a:prstGeom prst="roundRect">
            <a:avLst/>
          </a:prstGeom>
          <a:solidFill>
            <a:srgbClr val="0366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Rectángulo redondeado 17"/>
          <p:cNvSpPr/>
          <p:nvPr/>
        </p:nvSpPr>
        <p:spPr>
          <a:xfrm>
            <a:off x="4612845" y="1776767"/>
            <a:ext cx="2978590" cy="892520"/>
          </a:xfrm>
          <a:prstGeom prst="roundRect">
            <a:avLst/>
          </a:prstGeom>
          <a:solidFill>
            <a:srgbClr val="0366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Rectángulo redondeado 20"/>
          <p:cNvSpPr/>
          <p:nvPr/>
        </p:nvSpPr>
        <p:spPr>
          <a:xfrm>
            <a:off x="916837" y="3270622"/>
            <a:ext cx="2978590" cy="135151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Rectángulo redondeado 21"/>
          <p:cNvSpPr/>
          <p:nvPr/>
        </p:nvSpPr>
        <p:spPr>
          <a:xfrm>
            <a:off x="8308852" y="3270622"/>
            <a:ext cx="2978590" cy="135151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3" name="Rectángulo redondeado 22"/>
          <p:cNvSpPr/>
          <p:nvPr/>
        </p:nvSpPr>
        <p:spPr>
          <a:xfrm>
            <a:off x="4612845" y="3249403"/>
            <a:ext cx="2978590" cy="135151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Rectángulo redondeado 23"/>
          <p:cNvSpPr/>
          <p:nvPr/>
        </p:nvSpPr>
        <p:spPr>
          <a:xfrm>
            <a:off x="916837" y="4861297"/>
            <a:ext cx="2978590" cy="135151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5" name="Rectángulo redondeado 24"/>
          <p:cNvSpPr/>
          <p:nvPr/>
        </p:nvSpPr>
        <p:spPr>
          <a:xfrm>
            <a:off x="8308852" y="4861297"/>
            <a:ext cx="2978590" cy="135151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 name="Rectángulo redondeado 25"/>
          <p:cNvSpPr/>
          <p:nvPr/>
        </p:nvSpPr>
        <p:spPr>
          <a:xfrm>
            <a:off x="4612845" y="4840078"/>
            <a:ext cx="2978590" cy="135151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CuadroTexto 26"/>
          <p:cNvSpPr txBox="1"/>
          <p:nvPr/>
        </p:nvSpPr>
        <p:spPr>
          <a:xfrm>
            <a:off x="2981325" y="396519"/>
            <a:ext cx="6248400" cy="369332"/>
          </a:xfrm>
          <a:prstGeom prst="rect">
            <a:avLst/>
          </a:prstGeom>
          <a:noFill/>
        </p:spPr>
        <p:txBody>
          <a:bodyPr wrap="square" rtlCol="0">
            <a:spAutoFit/>
          </a:bodyPr>
          <a:lstStyle/>
          <a:p>
            <a:pPr algn="ctr"/>
            <a:r>
              <a:rPr lang="es-PE" b="1" dirty="0" smtClean="0">
                <a:solidFill>
                  <a:schemeClr val="bg1"/>
                </a:solidFill>
                <a:latin typeface="Albertus Extra Bold" panose="020E0802040304020204" pitchFamily="34" charset="0"/>
              </a:rPr>
              <a:t>DIRECCIÓN EJECUTIVA DE GESTIÓN TERRITORIAL</a:t>
            </a:r>
            <a:endParaRPr lang="es-PE" b="1" dirty="0">
              <a:solidFill>
                <a:schemeClr val="bg1"/>
              </a:solidFill>
              <a:latin typeface="Albertus Extra Bold" panose="020E0802040304020204" pitchFamily="34" charset="0"/>
            </a:endParaRPr>
          </a:p>
        </p:txBody>
      </p:sp>
      <p:sp>
        <p:nvSpPr>
          <p:cNvPr id="33" name="CuadroTexto 32"/>
          <p:cNvSpPr txBox="1"/>
          <p:nvPr/>
        </p:nvSpPr>
        <p:spPr>
          <a:xfrm>
            <a:off x="1315364" y="1758432"/>
            <a:ext cx="2158969" cy="923330"/>
          </a:xfrm>
          <a:prstGeom prst="rect">
            <a:avLst/>
          </a:prstGeom>
          <a:noFill/>
        </p:spPr>
        <p:txBody>
          <a:bodyPr wrap="square" rtlCol="0">
            <a:spAutoFit/>
          </a:bodyPr>
          <a:lstStyle/>
          <a:p>
            <a:pPr algn="ctr"/>
            <a:r>
              <a:rPr lang="es-PE" dirty="0" smtClean="0">
                <a:solidFill>
                  <a:schemeClr val="bg1"/>
                </a:solidFill>
                <a:latin typeface="Albertus Extra Bold" panose="020E0802040304020204" pitchFamily="34" charset="0"/>
              </a:rPr>
              <a:t>Área de</a:t>
            </a:r>
          </a:p>
          <a:p>
            <a:pPr algn="ctr"/>
            <a:r>
              <a:rPr lang="es-PE" dirty="0" smtClean="0">
                <a:solidFill>
                  <a:schemeClr val="bg1"/>
                </a:solidFill>
                <a:latin typeface="Albertus Extra Bold" panose="020E0802040304020204" pitchFamily="34" charset="0"/>
              </a:rPr>
              <a:t>Ordenamiento</a:t>
            </a:r>
          </a:p>
          <a:p>
            <a:pPr algn="ctr"/>
            <a:r>
              <a:rPr lang="es-PE" dirty="0" smtClean="0">
                <a:solidFill>
                  <a:schemeClr val="bg1"/>
                </a:solidFill>
                <a:latin typeface="Albertus Extra Bold" panose="020E0802040304020204" pitchFamily="34" charset="0"/>
              </a:rPr>
              <a:t>Territorial</a:t>
            </a:r>
            <a:endParaRPr lang="es-PE" dirty="0">
              <a:solidFill>
                <a:schemeClr val="bg1"/>
              </a:solidFill>
              <a:latin typeface="Albertus Extra Bold" panose="020E0802040304020204" pitchFamily="34" charset="0"/>
            </a:endParaRPr>
          </a:p>
        </p:txBody>
      </p:sp>
      <p:sp>
        <p:nvSpPr>
          <p:cNvPr id="34" name="CuadroTexto 33"/>
          <p:cNvSpPr txBox="1"/>
          <p:nvPr/>
        </p:nvSpPr>
        <p:spPr>
          <a:xfrm>
            <a:off x="4705350" y="1773264"/>
            <a:ext cx="2781300" cy="923330"/>
          </a:xfrm>
          <a:prstGeom prst="rect">
            <a:avLst/>
          </a:prstGeom>
          <a:noFill/>
        </p:spPr>
        <p:txBody>
          <a:bodyPr wrap="square" rtlCol="0">
            <a:spAutoFit/>
          </a:bodyPr>
          <a:lstStyle/>
          <a:p>
            <a:pPr algn="ctr"/>
            <a:r>
              <a:rPr lang="es-PE" dirty="0" smtClean="0">
                <a:solidFill>
                  <a:schemeClr val="bg1"/>
                </a:solidFill>
                <a:latin typeface="Albertus Extra Bold" panose="020E0802040304020204" pitchFamily="34" charset="0"/>
              </a:rPr>
              <a:t>Área de Demarcación </a:t>
            </a:r>
          </a:p>
          <a:p>
            <a:pPr algn="ctr"/>
            <a:r>
              <a:rPr lang="es-PE" dirty="0" smtClean="0">
                <a:solidFill>
                  <a:schemeClr val="bg1"/>
                </a:solidFill>
                <a:latin typeface="Albertus Extra Bold" panose="020E0802040304020204" pitchFamily="34" charset="0"/>
              </a:rPr>
              <a:t>y Organización</a:t>
            </a:r>
          </a:p>
          <a:p>
            <a:pPr algn="ctr"/>
            <a:r>
              <a:rPr lang="es-PE" dirty="0" smtClean="0">
                <a:solidFill>
                  <a:schemeClr val="bg1"/>
                </a:solidFill>
                <a:latin typeface="Albertus Extra Bold" panose="020E0802040304020204" pitchFamily="34" charset="0"/>
              </a:rPr>
              <a:t>Territorial</a:t>
            </a:r>
            <a:endParaRPr lang="es-PE" dirty="0">
              <a:solidFill>
                <a:schemeClr val="bg1"/>
              </a:solidFill>
              <a:latin typeface="Albertus Extra Bold" panose="020E0802040304020204" pitchFamily="34" charset="0"/>
            </a:endParaRPr>
          </a:p>
        </p:txBody>
      </p:sp>
      <p:sp>
        <p:nvSpPr>
          <p:cNvPr id="35" name="CuadroTexto 34"/>
          <p:cNvSpPr txBox="1"/>
          <p:nvPr/>
        </p:nvSpPr>
        <p:spPr>
          <a:xfrm>
            <a:off x="8308852" y="1771347"/>
            <a:ext cx="2910937" cy="923330"/>
          </a:xfrm>
          <a:prstGeom prst="rect">
            <a:avLst/>
          </a:prstGeom>
          <a:noFill/>
        </p:spPr>
        <p:txBody>
          <a:bodyPr wrap="square" rtlCol="0">
            <a:spAutoFit/>
          </a:bodyPr>
          <a:lstStyle/>
          <a:p>
            <a:pPr algn="ctr"/>
            <a:r>
              <a:rPr lang="es-PE" dirty="0" smtClean="0">
                <a:solidFill>
                  <a:schemeClr val="bg1"/>
                </a:solidFill>
                <a:latin typeface="Albertus Extra Bold" panose="020E0802040304020204" pitchFamily="34" charset="0"/>
              </a:rPr>
              <a:t>Área de Administración</a:t>
            </a:r>
          </a:p>
          <a:p>
            <a:pPr algn="ctr"/>
            <a:r>
              <a:rPr lang="es-PE" dirty="0" smtClean="0">
                <a:solidFill>
                  <a:schemeClr val="bg1"/>
                </a:solidFill>
                <a:latin typeface="Albertus Extra Bold" panose="020E0802040304020204" pitchFamily="34" charset="0"/>
              </a:rPr>
              <a:t>y Adjudicación de</a:t>
            </a:r>
          </a:p>
          <a:p>
            <a:pPr algn="ctr"/>
            <a:r>
              <a:rPr lang="es-PE" dirty="0" smtClean="0">
                <a:solidFill>
                  <a:schemeClr val="bg1"/>
                </a:solidFill>
                <a:latin typeface="Albertus Extra Bold" panose="020E0802040304020204" pitchFamily="34" charset="0"/>
              </a:rPr>
              <a:t>Terrenos del Estado</a:t>
            </a:r>
            <a:endParaRPr lang="es-PE" dirty="0">
              <a:solidFill>
                <a:schemeClr val="bg1"/>
              </a:solidFill>
              <a:latin typeface="Albertus Extra Bold" panose="020E0802040304020204" pitchFamily="34" charset="0"/>
            </a:endParaRPr>
          </a:p>
        </p:txBody>
      </p:sp>
      <p:cxnSp>
        <p:nvCxnSpPr>
          <p:cNvPr id="38" name="Conector angular 37"/>
          <p:cNvCxnSpPr>
            <a:stCxn id="16" idx="2"/>
          </p:cNvCxnSpPr>
          <p:nvPr/>
        </p:nvCxnSpPr>
        <p:spPr>
          <a:xfrm rot="5400000">
            <a:off x="26653" y="3150689"/>
            <a:ext cx="2865427" cy="1891782"/>
          </a:xfrm>
          <a:prstGeom prst="bentConnector3">
            <a:avLst>
              <a:gd name="adj1" fmla="val 10187"/>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angular 43"/>
          <p:cNvCxnSpPr/>
          <p:nvPr/>
        </p:nvCxnSpPr>
        <p:spPr>
          <a:xfrm rot="5400000">
            <a:off x="3722176" y="3169841"/>
            <a:ext cx="2864264" cy="1870165"/>
          </a:xfrm>
          <a:prstGeom prst="bentConnector3">
            <a:avLst>
              <a:gd name="adj1" fmla="val 9866"/>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5" name="Conector angular 44"/>
          <p:cNvCxnSpPr/>
          <p:nvPr/>
        </p:nvCxnSpPr>
        <p:spPr>
          <a:xfrm rot="5400000">
            <a:off x="7399585" y="3187535"/>
            <a:ext cx="2853292" cy="1845744"/>
          </a:xfrm>
          <a:prstGeom prst="bentConnector3">
            <a:avLst>
              <a:gd name="adj1" fmla="val 10017"/>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cto 45"/>
          <p:cNvCxnSpPr/>
          <p:nvPr/>
        </p:nvCxnSpPr>
        <p:spPr>
          <a:xfrm>
            <a:off x="2394848" y="1361810"/>
            <a:ext cx="0" cy="425513"/>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7" name="Conector recto 46"/>
          <p:cNvCxnSpPr>
            <a:endCxn id="24" idx="1"/>
          </p:cNvCxnSpPr>
          <p:nvPr/>
        </p:nvCxnSpPr>
        <p:spPr>
          <a:xfrm>
            <a:off x="513475" y="5533174"/>
            <a:ext cx="403362" cy="3880"/>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50"/>
          <p:cNvCxnSpPr/>
          <p:nvPr/>
        </p:nvCxnSpPr>
        <p:spPr>
          <a:xfrm>
            <a:off x="4219225" y="5529294"/>
            <a:ext cx="403362" cy="3880"/>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51"/>
          <p:cNvCxnSpPr/>
          <p:nvPr/>
        </p:nvCxnSpPr>
        <p:spPr>
          <a:xfrm>
            <a:off x="7898800" y="5537053"/>
            <a:ext cx="403362" cy="3880"/>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2" name="Conector recto 61"/>
          <p:cNvCxnSpPr/>
          <p:nvPr/>
        </p:nvCxnSpPr>
        <p:spPr>
          <a:xfrm>
            <a:off x="523746" y="3946378"/>
            <a:ext cx="403362" cy="3880"/>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3" name="Conector recto 62"/>
          <p:cNvCxnSpPr/>
          <p:nvPr/>
        </p:nvCxnSpPr>
        <p:spPr>
          <a:xfrm>
            <a:off x="4214354" y="3946378"/>
            <a:ext cx="403362" cy="3880"/>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4" name="Conector recto 63"/>
          <p:cNvCxnSpPr/>
          <p:nvPr/>
        </p:nvCxnSpPr>
        <p:spPr>
          <a:xfrm>
            <a:off x="7913518" y="3942498"/>
            <a:ext cx="403362" cy="3880"/>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5" name="CuadroTexto 64"/>
          <p:cNvSpPr txBox="1"/>
          <p:nvPr/>
        </p:nvSpPr>
        <p:spPr>
          <a:xfrm>
            <a:off x="1193065" y="3479089"/>
            <a:ext cx="2403565" cy="923330"/>
          </a:xfrm>
          <a:prstGeom prst="rect">
            <a:avLst/>
          </a:prstGeom>
          <a:noFill/>
        </p:spPr>
        <p:txBody>
          <a:bodyPr wrap="square" rtlCol="0">
            <a:spAutoFit/>
          </a:bodyPr>
          <a:lstStyle/>
          <a:p>
            <a:pPr algn="ctr"/>
            <a:r>
              <a:rPr lang="es-PE" b="1" dirty="0" smtClean="0">
                <a:latin typeface="Albertus Medium" panose="020E0602030304020304" pitchFamily="34" charset="0"/>
              </a:rPr>
              <a:t>Unidad Operativa de</a:t>
            </a:r>
          </a:p>
          <a:p>
            <a:pPr algn="ctr"/>
            <a:r>
              <a:rPr lang="es-PE" b="1" dirty="0" smtClean="0">
                <a:latin typeface="Albertus Medium" panose="020E0602030304020304" pitchFamily="34" charset="0"/>
              </a:rPr>
              <a:t>Zonificación Ecológica</a:t>
            </a:r>
          </a:p>
          <a:p>
            <a:pPr algn="ctr"/>
            <a:r>
              <a:rPr lang="es-PE" b="1" dirty="0" smtClean="0">
                <a:latin typeface="Albertus Medium" panose="020E0602030304020304" pitchFamily="34" charset="0"/>
              </a:rPr>
              <a:t>Económica</a:t>
            </a:r>
            <a:endParaRPr lang="es-PE" b="1" dirty="0">
              <a:latin typeface="Albertus Medium" panose="020E0602030304020304" pitchFamily="34" charset="0"/>
            </a:endParaRPr>
          </a:p>
        </p:txBody>
      </p:sp>
      <p:sp>
        <p:nvSpPr>
          <p:cNvPr id="66" name="CuadroTexto 65"/>
          <p:cNvSpPr txBox="1"/>
          <p:nvPr/>
        </p:nvSpPr>
        <p:spPr>
          <a:xfrm>
            <a:off x="1203474" y="5089861"/>
            <a:ext cx="2403565" cy="923330"/>
          </a:xfrm>
          <a:prstGeom prst="rect">
            <a:avLst/>
          </a:prstGeom>
          <a:noFill/>
        </p:spPr>
        <p:txBody>
          <a:bodyPr wrap="square" rtlCol="0">
            <a:spAutoFit/>
          </a:bodyPr>
          <a:lstStyle/>
          <a:p>
            <a:pPr algn="ctr"/>
            <a:r>
              <a:rPr lang="es-PE" b="1" dirty="0" smtClean="0">
                <a:latin typeface="Albertus Medium" panose="020E0602030304020304" pitchFamily="34" charset="0"/>
              </a:rPr>
              <a:t>Unidad Operativa de</a:t>
            </a:r>
          </a:p>
          <a:p>
            <a:pPr algn="ctr"/>
            <a:r>
              <a:rPr lang="es-PE" b="1" dirty="0" smtClean="0">
                <a:latin typeface="Albertus Medium" panose="020E0602030304020304" pitchFamily="34" charset="0"/>
              </a:rPr>
              <a:t>Planeamiento</a:t>
            </a:r>
          </a:p>
          <a:p>
            <a:pPr algn="ctr"/>
            <a:r>
              <a:rPr lang="es-PE" b="1" dirty="0" smtClean="0">
                <a:latin typeface="Albertus Medium" panose="020E0602030304020304" pitchFamily="34" charset="0"/>
              </a:rPr>
              <a:t>Territorial</a:t>
            </a:r>
            <a:endParaRPr lang="es-PE" b="1" dirty="0">
              <a:latin typeface="Albertus Medium" panose="020E0602030304020304" pitchFamily="34" charset="0"/>
            </a:endParaRPr>
          </a:p>
        </p:txBody>
      </p:sp>
      <p:sp>
        <p:nvSpPr>
          <p:cNvPr id="67" name="CuadroTexto 66"/>
          <p:cNvSpPr txBox="1"/>
          <p:nvPr/>
        </p:nvSpPr>
        <p:spPr>
          <a:xfrm>
            <a:off x="4892479" y="3469529"/>
            <a:ext cx="2403565" cy="923330"/>
          </a:xfrm>
          <a:prstGeom prst="rect">
            <a:avLst/>
          </a:prstGeom>
          <a:noFill/>
        </p:spPr>
        <p:txBody>
          <a:bodyPr wrap="square" rtlCol="0">
            <a:spAutoFit/>
          </a:bodyPr>
          <a:lstStyle/>
          <a:p>
            <a:pPr algn="ctr"/>
            <a:r>
              <a:rPr lang="es-PE" b="1" dirty="0" smtClean="0">
                <a:latin typeface="Albertus Medium" panose="020E0602030304020304" pitchFamily="34" charset="0"/>
              </a:rPr>
              <a:t>Unidad Operativa de</a:t>
            </a:r>
          </a:p>
          <a:p>
            <a:pPr algn="ctr"/>
            <a:r>
              <a:rPr lang="es-PE" b="1" dirty="0" smtClean="0">
                <a:latin typeface="Albertus Medium" panose="020E0602030304020304" pitchFamily="34" charset="0"/>
              </a:rPr>
              <a:t>Demarcación</a:t>
            </a:r>
          </a:p>
          <a:p>
            <a:pPr algn="ctr"/>
            <a:r>
              <a:rPr lang="es-PE" b="1" dirty="0" smtClean="0">
                <a:latin typeface="Albertus Medium" panose="020E0602030304020304" pitchFamily="34" charset="0"/>
              </a:rPr>
              <a:t>Territorial</a:t>
            </a:r>
            <a:endParaRPr lang="es-PE" b="1" dirty="0">
              <a:latin typeface="Albertus Medium" panose="020E0602030304020304" pitchFamily="34" charset="0"/>
            </a:endParaRPr>
          </a:p>
        </p:txBody>
      </p:sp>
      <p:sp>
        <p:nvSpPr>
          <p:cNvPr id="68" name="CuadroTexto 67"/>
          <p:cNvSpPr txBox="1"/>
          <p:nvPr/>
        </p:nvSpPr>
        <p:spPr>
          <a:xfrm>
            <a:off x="4737084" y="5054169"/>
            <a:ext cx="2714353" cy="923330"/>
          </a:xfrm>
          <a:prstGeom prst="rect">
            <a:avLst/>
          </a:prstGeom>
          <a:noFill/>
        </p:spPr>
        <p:txBody>
          <a:bodyPr wrap="square" rtlCol="0">
            <a:spAutoFit/>
          </a:bodyPr>
          <a:lstStyle/>
          <a:p>
            <a:pPr algn="ctr"/>
            <a:r>
              <a:rPr lang="es-PE" b="1" dirty="0" smtClean="0">
                <a:latin typeface="Albertus Medium" panose="020E0602030304020304" pitchFamily="34" charset="0"/>
              </a:rPr>
              <a:t>Unidad Operativa de</a:t>
            </a:r>
          </a:p>
          <a:p>
            <a:pPr algn="ctr"/>
            <a:r>
              <a:rPr lang="es-PE" b="1" dirty="0" smtClean="0">
                <a:latin typeface="Albertus Medium" panose="020E0602030304020304" pitchFamily="34" charset="0"/>
              </a:rPr>
              <a:t>Saneamiento y</a:t>
            </a:r>
          </a:p>
          <a:p>
            <a:pPr algn="ctr"/>
            <a:r>
              <a:rPr lang="es-PE" b="1" dirty="0" smtClean="0">
                <a:latin typeface="Albertus Medium" panose="020E0602030304020304" pitchFamily="34" charset="0"/>
              </a:rPr>
              <a:t>Organización de Límites</a:t>
            </a:r>
            <a:endParaRPr lang="es-PE" b="1" dirty="0">
              <a:latin typeface="Albertus Medium" panose="020E0602030304020304" pitchFamily="34" charset="0"/>
            </a:endParaRPr>
          </a:p>
        </p:txBody>
      </p:sp>
      <p:sp>
        <p:nvSpPr>
          <p:cNvPr id="69" name="CuadroTexto 68"/>
          <p:cNvSpPr txBox="1"/>
          <p:nvPr/>
        </p:nvSpPr>
        <p:spPr>
          <a:xfrm>
            <a:off x="8502935" y="4951362"/>
            <a:ext cx="2714353" cy="1200329"/>
          </a:xfrm>
          <a:prstGeom prst="rect">
            <a:avLst/>
          </a:prstGeom>
          <a:noFill/>
        </p:spPr>
        <p:txBody>
          <a:bodyPr wrap="square" rtlCol="0">
            <a:spAutoFit/>
          </a:bodyPr>
          <a:lstStyle/>
          <a:p>
            <a:pPr algn="ctr"/>
            <a:r>
              <a:rPr lang="es-PE" b="1" dirty="0" smtClean="0">
                <a:latin typeface="Albertus Medium" panose="020E0602030304020304" pitchFamily="34" charset="0"/>
              </a:rPr>
              <a:t>Unidad Operativa de</a:t>
            </a:r>
          </a:p>
          <a:p>
            <a:pPr algn="ctr"/>
            <a:r>
              <a:rPr lang="es-PE" b="1" dirty="0" smtClean="0">
                <a:latin typeface="Albertus Medium" panose="020E0602030304020304" pitchFamily="34" charset="0"/>
              </a:rPr>
              <a:t>Adjudicación de la</a:t>
            </a:r>
          </a:p>
          <a:p>
            <a:pPr algn="ctr"/>
            <a:r>
              <a:rPr lang="es-PE" b="1" dirty="0" smtClean="0">
                <a:latin typeface="Albertus Medium" panose="020E0602030304020304" pitchFamily="34" charset="0"/>
              </a:rPr>
              <a:t>Superintendencia de</a:t>
            </a:r>
          </a:p>
          <a:p>
            <a:pPr algn="ctr"/>
            <a:r>
              <a:rPr lang="es-PE" b="1" dirty="0" smtClean="0">
                <a:latin typeface="Albertus Medium" panose="020E0602030304020304" pitchFamily="34" charset="0"/>
              </a:rPr>
              <a:t>Bienes Nacionales</a:t>
            </a:r>
            <a:endParaRPr lang="es-PE" b="1" dirty="0">
              <a:latin typeface="Albertus Medium" panose="020E0602030304020304" pitchFamily="34" charset="0"/>
            </a:endParaRPr>
          </a:p>
        </p:txBody>
      </p:sp>
      <p:sp>
        <p:nvSpPr>
          <p:cNvPr id="70" name="CuadroTexto 69"/>
          <p:cNvSpPr txBox="1"/>
          <p:nvPr/>
        </p:nvSpPr>
        <p:spPr>
          <a:xfrm>
            <a:off x="8440970" y="3348153"/>
            <a:ext cx="2714353" cy="1200329"/>
          </a:xfrm>
          <a:prstGeom prst="rect">
            <a:avLst/>
          </a:prstGeom>
          <a:noFill/>
        </p:spPr>
        <p:txBody>
          <a:bodyPr wrap="square" rtlCol="0">
            <a:spAutoFit/>
          </a:bodyPr>
          <a:lstStyle/>
          <a:p>
            <a:pPr algn="ctr"/>
            <a:r>
              <a:rPr lang="es-PE" b="1" dirty="0" smtClean="0">
                <a:latin typeface="Albertus Medium" panose="020E0602030304020304" pitchFamily="34" charset="0"/>
              </a:rPr>
              <a:t>Unidad Operativa de</a:t>
            </a:r>
          </a:p>
          <a:p>
            <a:pPr algn="ctr"/>
            <a:r>
              <a:rPr lang="es-PE" b="1" dirty="0" smtClean="0">
                <a:latin typeface="Albertus Medium" panose="020E0602030304020304" pitchFamily="34" charset="0"/>
              </a:rPr>
              <a:t>Adjudicaciones y</a:t>
            </a:r>
          </a:p>
          <a:p>
            <a:pPr algn="ctr"/>
            <a:r>
              <a:rPr lang="es-PE" b="1" dirty="0" smtClean="0">
                <a:latin typeface="Albertus Medium" panose="020E0602030304020304" pitchFamily="34" charset="0"/>
              </a:rPr>
              <a:t>Recuperación de Bienes Inmuebles del Estado</a:t>
            </a:r>
            <a:endParaRPr lang="es-PE" b="1" dirty="0">
              <a:latin typeface="Albertus Medium" panose="020E0602030304020304" pitchFamily="34" charset="0"/>
            </a:endParaRPr>
          </a:p>
        </p:txBody>
      </p:sp>
      <p:pic>
        <p:nvPicPr>
          <p:cNvPr id="36"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upo 36">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39" name="Imagen 38">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40" name="Imagen 39">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spTree>
    <p:extLst>
      <p:ext uri="{BB962C8B-B14F-4D97-AF65-F5344CB8AC3E}">
        <p14:creationId xmlns:p14="http://schemas.microsoft.com/office/powerpoint/2010/main" val="183131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echa abajo 16"/>
          <p:cNvSpPr/>
          <p:nvPr/>
        </p:nvSpPr>
        <p:spPr>
          <a:xfrm>
            <a:off x="621349" y="4867323"/>
            <a:ext cx="89678" cy="26667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39" name="Rectángulo 38"/>
          <p:cNvSpPr/>
          <p:nvPr/>
        </p:nvSpPr>
        <p:spPr>
          <a:xfrm>
            <a:off x="3349144" y="2419003"/>
            <a:ext cx="1263579" cy="168900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Procedimiento </a:t>
            </a:r>
            <a:r>
              <a:rPr lang="es-PE" sz="1100" dirty="0">
                <a:latin typeface="Arial Narrow" panose="020B0606020202030204" pitchFamily="34" charset="0"/>
              </a:rPr>
              <a:t>para el </a:t>
            </a:r>
            <a:r>
              <a:rPr lang="es-PE" sz="1100" dirty="0" smtClean="0">
                <a:latin typeface="Arial Narrow" panose="020B0606020202030204" pitchFamily="34" charset="0"/>
              </a:rPr>
              <a:t>otorgamiento </a:t>
            </a:r>
            <a:r>
              <a:rPr lang="es-PE" sz="1100" dirty="0">
                <a:latin typeface="Arial Narrow" panose="020B0606020202030204" pitchFamily="34" charset="0"/>
              </a:rPr>
              <a:t>de </a:t>
            </a:r>
            <a:r>
              <a:rPr lang="es-PE" sz="1100" dirty="0" smtClean="0">
                <a:latin typeface="Arial Narrow" panose="020B0606020202030204" pitchFamily="34" charset="0"/>
              </a:rPr>
              <a:t>certificados </a:t>
            </a:r>
            <a:r>
              <a:rPr lang="es-PE" sz="1100" dirty="0">
                <a:latin typeface="Arial Narrow" panose="020B0606020202030204" pitchFamily="34" charset="0"/>
              </a:rPr>
              <a:t>de </a:t>
            </a:r>
            <a:r>
              <a:rPr lang="es-PE" sz="1100" dirty="0" smtClean="0">
                <a:latin typeface="Arial Narrow" panose="020B0606020202030204" pitchFamily="34" charset="0"/>
              </a:rPr>
              <a:t>posesión </a:t>
            </a:r>
            <a:r>
              <a:rPr lang="es-PE" sz="1100" dirty="0">
                <a:latin typeface="Arial Narrow" panose="020B0606020202030204" pitchFamily="34" charset="0"/>
              </a:rPr>
              <a:t>en tierras rurales, mediante la verificación de las coordenadas del predio rural, y su ubicación </a:t>
            </a:r>
            <a:r>
              <a:rPr lang="es-PE" sz="1100" dirty="0" smtClean="0">
                <a:latin typeface="Arial Narrow" panose="020B0606020202030204" pitchFamily="34" charset="0"/>
              </a:rPr>
              <a:t>con la ZEE Directiva 001-2008</a:t>
            </a:r>
            <a:endParaRPr lang="es-PE" sz="1100" dirty="0">
              <a:latin typeface="Arial Narrow" panose="020B0606020202030204" pitchFamily="34" charset="0"/>
            </a:endParaRPr>
          </a:p>
        </p:txBody>
      </p:sp>
      <p:sp>
        <p:nvSpPr>
          <p:cNvPr id="27" name="Rectángulo 26"/>
          <p:cNvSpPr/>
          <p:nvPr/>
        </p:nvSpPr>
        <p:spPr>
          <a:xfrm>
            <a:off x="79406" y="5210001"/>
            <a:ext cx="1094682" cy="64215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1100" b="1" dirty="0" smtClean="0">
                <a:latin typeface="Arial Narrow" panose="020B0606020202030204" pitchFamily="34" charset="0"/>
              </a:rPr>
              <a:t>Ordenanza Regional N°027 -2005-GRSM/CR</a:t>
            </a:r>
            <a:endParaRPr lang="es-PE" sz="1100" b="1" dirty="0">
              <a:latin typeface="Arial Narrow" panose="020B0606020202030204" pitchFamily="34" charset="0"/>
            </a:endParaRPr>
          </a:p>
        </p:txBody>
      </p:sp>
      <p:sp>
        <p:nvSpPr>
          <p:cNvPr id="32" name="Rectángulo 31"/>
          <p:cNvSpPr/>
          <p:nvPr/>
        </p:nvSpPr>
        <p:spPr>
          <a:xfrm>
            <a:off x="3400893" y="5875395"/>
            <a:ext cx="1193368" cy="6708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PE" sz="1100" b="1" dirty="0" smtClean="0">
                <a:latin typeface="Arial Narrow" panose="020B0606020202030204" pitchFamily="34" charset="0"/>
              </a:rPr>
              <a:t>Resolución Ejecutiva Regional N° 378-2018-GRSM/PGR</a:t>
            </a:r>
          </a:p>
        </p:txBody>
      </p:sp>
      <p:sp>
        <p:nvSpPr>
          <p:cNvPr id="61" name="Flecha a la derecha con bandas 60"/>
          <p:cNvSpPr/>
          <p:nvPr/>
        </p:nvSpPr>
        <p:spPr>
          <a:xfrm>
            <a:off x="37635" y="4273984"/>
            <a:ext cx="12090000" cy="787400"/>
          </a:xfrm>
          <a:prstGeom prst="stripedRightArrow">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PE"/>
          </a:p>
        </p:txBody>
      </p:sp>
      <p:sp>
        <p:nvSpPr>
          <p:cNvPr id="62" name="Rectángulo 61">
            <a:hlinkClick r:id="rId2" action="ppaction://hlinksldjump"/>
          </p:cNvPr>
          <p:cNvSpPr/>
          <p:nvPr/>
        </p:nvSpPr>
        <p:spPr>
          <a:xfrm>
            <a:off x="1399384" y="4479596"/>
            <a:ext cx="575734" cy="3843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1400" dirty="0" smtClean="0"/>
              <a:t>2006</a:t>
            </a:r>
            <a:endParaRPr lang="es-PE" sz="1400" dirty="0"/>
          </a:p>
        </p:txBody>
      </p:sp>
      <p:sp>
        <p:nvSpPr>
          <p:cNvPr id="37" name="Rectángulo 36"/>
          <p:cNvSpPr/>
          <p:nvPr/>
        </p:nvSpPr>
        <p:spPr>
          <a:xfrm>
            <a:off x="6901002" y="4473189"/>
            <a:ext cx="575734" cy="3832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1400" dirty="0" smtClean="0"/>
              <a:t>2012</a:t>
            </a:r>
            <a:endParaRPr lang="es-PE" sz="1400" dirty="0"/>
          </a:p>
        </p:txBody>
      </p:sp>
      <p:sp>
        <p:nvSpPr>
          <p:cNvPr id="38" name="Rectángulo 37"/>
          <p:cNvSpPr/>
          <p:nvPr/>
        </p:nvSpPr>
        <p:spPr>
          <a:xfrm>
            <a:off x="1239757" y="3217025"/>
            <a:ext cx="932593" cy="87710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Aprobación de la Zonificación Ecológica Económica</a:t>
            </a:r>
            <a:endParaRPr lang="es-PE" sz="1100" dirty="0">
              <a:latin typeface="Arial Narrow" panose="020B0606020202030204" pitchFamily="34" charset="0"/>
            </a:endParaRPr>
          </a:p>
        </p:txBody>
      </p:sp>
      <p:sp>
        <p:nvSpPr>
          <p:cNvPr id="48" name="Rectángulo 47"/>
          <p:cNvSpPr/>
          <p:nvPr/>
        </p:nvSpPr>
        <p:spPr>
          <a:xfrm>
            <a:off x="1225267" y="5202940"/>
            <a:ext cx="947083" cy="649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PE" sz="1100" b="1" dirty="0" smtClean="0">
                <a:latin typeface="Arial Narrow" panose="020B0606020202030204" pitchFamily="34" charset="0"/>
              </a:rPr>
              <a:t>Ordenanza Regional N° 012-2006-GRSM/CR</a:t>
            </a:r>
            <a:endParaRPr lang="es-PE" sz="1100" b="1" dirty="0">
              <a:latin typeface="Arial Narrow" panose="020B0606020202030204" pitchFamily="34" charset="0"/>
            </a:endParaRPr>
          </a:p>
        </p:txBody>
      </p:sp>
      <p:sp>
        <p:nvSpPr>
          <p:cNvPr id="41" name="Rectángulo 40"/>
          <p:cNvSpPr/>
          <p:nvPr/>
        </p:nvSpPr>
        <p:spPr>
          <a:xfrm>
            <a:off x="4644132" y="5183131"/>
            <a:ext cx="983584" cy="6628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1100" b="1" dirty="0" smtClean="0">
                <a:latin typeface="Arial Narrow" panose="020B0606020202030204" pitchFamily="34" charset="0"/>
              </a:rPr>
              <a:t>Decreto Regional N° 002-2009-GRSM/PGR</a:t>
            </a:r>
            <a:endParaRPr lang="es-PE" sz="1100" b="1" dirty="0">
              <a:latin typeface="Arial Narrow" panose="020B0606020202030204" pitchFamily="34" charset="0"/>
            </a:endParaRPr>
          </a:p>
        </p:txBody>
      </p:sp>
      <p:sp>
        <p:nvSpPr>
          <p:cNvPr id="56" name="Rectángulo 55"/>
          <p:cNvSpPr/>
          <p:nvPr/>
        </p:nvSpPr>
        <p:spPr>
          <a:xfrm>
            <a:off x="4666432" y="3225047"/>
            <a:ext cx="994535" cy="88011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Se aprueba el reglamento de aplicación de la ZEE</a:t>
            </a:r>
            <a:endParaRPr lang="es-PE" sz="1100" dirty="0">
              <a:latin typeface="Arial Narrow" panose="020B0606020202030204" pitchFamily="34" charset="0"/>
            </a:endParaRPr>
          </a:p>
        </p:txBody>
      </p:sp>
      <p:sp>
        <p:nvSpPr>
          <p:cNvPr id="35" name="Rectángulo 34"/>
          <p:cNvSpPr/>
          <p:nvPr/>
        </p:nvSpPr>
        <p:spPr>
          <a:xfrm>
            <a:off x="2207393" y="3103467"/>
            <a:ext cx="1091051" cy="9961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r>
              <a:rPr lang="es-PE" sz="1100" dirty="0" smtClean="0">
                <a:latin typeface="Arial Narrow" panose="020B0606020202030204" pitchFamily="34" charset="0"/>
              </a:rPr>
              <a:t>Se aprueba el Instructivo de Categorización y </a:t>
            </a:r>
            <a:r>
              <a:rPr lang="es-PE" sz="1100" dirty="0" err="1" smtClean="0">
                <a:latin typeface="Arial Narrow" panose="020B0606020202030204" pitchFamily="34" charset="0"/>
              </a:rPr>
              <a:t>Recategorización</a:t>
            </a:r>
            <a:r>
              <a:rPr lang="es-PE" sz="1100" dirty="0" smtClean="0">
                <a:latin typeface="Arial Narrow" panose="020B0606020202030204" pitchFamily="34" charset="0"/>
              </a:rPr>
              <a:t> de centros poblados</a:t>
            </a:r>
            <a:endParaRPr lang="es-PE" sz="1100" dirty="0">
              <a:latin typeface="Arial Narrow" panose="020B0606020202030204" pitchFamily="34" charset="0"/>
            </a:endParaRPr>
          </a:p>
        </p:txBody>
      </p:sp>
      <p:sp>
        <p:nvSpPr>
          <p:cNvPr id="40" name="Flecha arriba 39"/>
          <p:cNvSpPr/>
          <p:nvPr/>
        </p:nvSpPr>
        <p:spPr>
          <a:xfrm flipH="1">
            <a:off x="619347" y="4159032"/>
            <a:ext cx="93681" cy="30587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49" name="Rectángulo 48"/>
          <p:cNvSpPr/>
          <p:nvPr/>
        </p:nvSpPr>
        <p:spPr>
          <a:xfrm>
            <a:off x="2223653" y="5202976"/>
            <a:ext cx="1074792" cy="64918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s-ES" sz="1100" b="1" dirty="0" smtClean="0">
                <a:latin typeface="Arial Narrow" panose="020B0606020202030204" pitchFamily="34" charset="0"/>
              </a:rPr>
              <a:t>Ordenanza Regional N° 030-2007-GRSM/CR</a:t>
            </a:r>
            <a:endParaRPr lang="es-PE" sz="1100" b="1" dirty="0">
              <a:latin typeface="Arial Narrow" panose="020B0606020202030204" pitchFamily="34" charset="0"/>
            </a:endParaRPr>
          </a:p>
        </p:txBody>
      </p:sp>
      <p:sp>
        <p:nvSpPr>
          <p:cNvPr id="63" name="Rectángulo 62"/>
          <p:cNvSpPr/>
          <p:nvPr/>
        </p:nvSpPr>
        <p:spPr>
          <a:xfrm>
            <a:off x="6760690" y="3208712"/>
            <a:ext cx="870662" cy="896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Se aprueba la Política Territorial Regional</a:t>
            </a:r>
            <a:endParaRPr lang="es-PE" sz="1100" dirty="0">
              <a:latin typeface="Arial Narrow" panose="020B0606020202030204" pitchFamily="34" charset="0"/>
            </a:endParaRPr>
          </a:p>
        </p:txBody>
      </p:sp>
      <p:sp>
        <p:nvSpPr>
          <p:cNvPr id="67" name="Rectángulo 66"/>
          <p:cNvSpPr/>
          <p:nvPr/>
        </p:nvSpPr>
        <p:spPr>
          <a:xfrm>
            <a:off x="6694862" y="5172093"/>
            <a:ext cx="936490" cy="67391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PE" sz="1100" b="1" dirty="0" smtClean="0">
                <a:latin typeface="Arial Narrow" panose="020B0606020202030204" pitchFamily="34" charset="0"/>
              </a:rPr>
              <a:t>Ordenanza Regional N° 015-2012-GRSM/CR</a:t>
            </a:r>
            <a:endParaRPr lang="es-PE" sz="1100" b="1" dirty="0">
              <a:latin typeface="Arial Narrow" panose="020B0606020202030204" pitchFamily="34" charset="0"/>
            </a:endParaRPr>
          </a:p>
        </p:txBody>
      </p:sp>
      <p:sp>
        <p:nvSpPr>
          <p:cNvPr id="69" name="Rectángulo redondeado 68"/>
          <p:cNvSpPr/>
          <p:nvPr/>
        </p:nvSpPr>
        <p:spPr>
          <a:xfrm>
            <a:off x="1924050" y="179213"/>
            <a:ext cx="8067675" cy="366002"/>
          </a:xfrm>
          <a:prstGeom prst="roundRect">
            <a:avLst/>
          </a:prstGeom>
          <a:solidFill>
            <a:srgbClr val="036654"/>
          </a:solidFill>
          <a:ln>
            <a:solidFill>
              <a:srgbClr val="036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70" name="CuadroTexto 69"/>
          <p:cNvSpPr txBox="1"/>
          <p:nvPr/>
        </p:nvSpPr>
        <p:spPr>
          <a:xfrm>
            <a:off x="2958435" y="200155"/>
            <a:ext cx="6248400" cy="369332"/>
          </a:xfrm>
          <a:prstGeom prst="rect">
            <a:avLst/>
          </a:prstGeom>
          <a:noFill/>
        </p:spPr>
        <p:txBody>
          <a:bodyPr wrap="square" rtlCol="0">
            <a:spAutoFit/>
          </a:bodyPr>
          <a:lstStyle/>
          <a:p>
            <a:pPr algn="ctr"/>
            <a:r>
              <a:rPr lang="es-PE" dirty="0" smtClean="0">
                <a:solidFill>
                  <a:schemeClr val="bg1"/>
                </a:solidFill>
                <a:latin typeface="Albertus Extra Bold" panose="020E0802040304020204" pitchFamily="34" charset="0"/>
              </a:rPr>
              <a:t>ÁREA DE ORDENAMIENTO TERRITORIAL</a:t>
            </a:r>
            <a:endParaRPr lang="es-PE" dirty="0">
              <a:solidFill>
                <a:schemeClr val="bg1"/>
              </a:solidFill>
              <a:latin typeface="Albertus Extra Bold" panose="020E0802040304020204" pitchFamily="34" charset="0"/>
            </a:endParaRPr>
          </a:p>
        </p:txBody>
      </p:sp>
      <p:sp>
        <p:nvSpPr>
          <p:cNvPr id="71" name="Flecha a la derecha con bandas 70"/>
          <p:cNvSpPr/>
          <p:nvPr/>
        </p:nvSpPr>
        <p:spPr>
          <a:xfrm flipH="1">
            <a:off x="-16691" y="1502232"/>
            <a:ext cx="1190779" cy="787400"/>
          </a:xfrm>
          <a:prstGeom prst="stripedRightArrow">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PE"/>
          </a:p>
        </p:txBody>
      </p:sp>
      <p:sp>
        <p:nvSpPr>
          <p:cNvPr id="72" name="Rectángulo 71"/>
          <p:cNvSpPr/>
          <p:nvPr/>
        </p:nvSpPr>
        <p:spPr>
          <a:xfrm>
            <a:off x="432199" y="1706682"/>
            <a:ext cx="567623" cy="3733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1400" dirty="0" smtClean="0"/>
              <a:t>2002</a:t>
            </a:r>
            <a:endParaRPr lang="es-PE" sz="1400" dirty="0"/>
          </a:p>
        </p:txBody>
      </p:sp>
      <p:sp>
        <p:nvSpPr>
          <p:cNvPr id="73" name="Rectángulo 72"/>
          <p:cNvSpPr/>
          <p:nvPr/>
        </p:nvSpPr>
        <p:spPr>
          <a:xfrm>
            <a:off x="67329" y="380999"/>
            <a:ext cx="1498600" cy="112123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228600"/>
            <a:endParaRPr lang="es-ES" sz="1200" dirty="0" smtClean="0"/>
          </a:p>
          <a:p>
            <a:pPr marL="228600"/>
            <a:r>
              <a:rPr lang="es-PE" sz="1200" dirty="0" smtClean="0">
                <a:latin typeface="Arial Narrow" panose="020B0606020202030204" pitchFamily="34" charset="0"/>
              </a:rPr>
              <a:t>Etapa preparatoria ZEE </a:t>
            </a:r>
            <a:r>
              <a:rPr lang="es-PE" sz="1200" dirty="0" err="1" smtClean="0">
                <a:latin typeface="Arial Narrow" panose="020B0606020202030204" pitchFamily="34" charset="0"/>
              </a:rPr>
              <a:t>CTRZEEyOT</a:t>
            </a:r>
            <a:r>
              <a:rPr lang="es-PE" sz="1200" dirty="0" smtClean="0">
                <a:latin typeface="Arial Narrow" panose="020B0606020202030204" pitchFamily="34" charset="0"/>
              </a:rPr>
              <a:t>, estudios temáticos, evaluación, modelamiento, validación</a:t>
            </a:r>
            <a:endParaRPr lang="es-PE" sz="1200" dirty="0">
              <a:solidFill>
                <a:prstClr val="black"/>
              </a:solidFill>
              <a:latin typeface="Arial Narrow" panose="020B0606020202030204" pitchFamily="34" charset="0"/>
            </a:endParaRPr>
          </a:p>
          <a:p>
            <a:pPr marL="228600" algn="just"/>
            <a:endParaRPr lang="es-PE" sz="1150" dirty="0"/>
          </a:p>
        </p:txBody>
      </p:sp>
      <p:sp>
        <p:nvSpPr>
          <p:cNvPr id="74" name="Rectángulo 73"/>
          <p:cNvSpPr/>
          <p:nvPr/>
        </p:nvSpPr>
        <p:spPr>
          <a:xfrm>
            <a:off x="378321" y="4470918"/>
            <a:ext cx="575734" cy="3843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1400" dirty="0" smtClean="0"/>
              <a:t>2005</a:t>
            </a:r>
            <a:endParaRPr lang="es-PE" sz="1400" dirty="0"/>
          </a:p>
        </p:txBody>
      </p:sp>
      <p:sp>
        <p:nvSpPr>
          <p:cNvPr id="75" name="Rectángulo 74">
            <a:hlinkClick r:id="rId3" action="ppaction://hlinksldjump"/>
          </p:cNvPr>
          <p:cNvSpPr/>
          <p:nvPr/>
        </p:nvSpPr>
        <p:spPr>
          <a:xfrm>
            <a:off x="2489389" y="4475445"/>
            <a:ext cx="575734" cy="3843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1400" dirty="0" smtClean="0"/>
              <a:t>2007</a:t>
            </a:r>
            <a:endParaRPr lang="es-PE" sz="1400" dirty="0"/>
          </a:p>
        </p:txBody>
      </p:sp>
      <p:sp>
        <p:nvSpPr>
          <p:cNvPr id="76" name="Rectángulo 75">
            <a:hlinkClick r:id="rId4" action="ppaction://hlinksldjump"/>
          </p:cNvPr>
          <p:cNvSpPr/>
          <p:nvPr/>
        </p:nvSpPr>
        <p:spPr>
          <a:xfrm>
            <a:off x="3715517" y="4479253"/>
            <a:ext cx="575734" cy="3843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1400" dirty="0" smtClean="0"/>
              <a:t>2008</a:t>
            </a:r>
            <a:endParaRPr lang="es-PE" sz="1400" dirty="0"/>
          </a:p>
        </p:txBody>
      </p:sp>
      <p:sp>
        <p:nvSpPr>
          <p:cNvPr id="77" name="Rectángulo 76">
            <a:hlinkClick r:id="rId5" action="ppaction://hlinksldjump"/>
          </p:cNvPr>
          <p:cNvSpPr/>
          <p:nvPr/>
        </p:nvSpPr>
        <p:spPr>
          <a:xfrm>
            <a:off x="4904351" y="4470918"/>
            <a:ext cx="575734" cy="3843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1400" dirty="0" smtClean="0"/>
              <a:t>2009</a:t>
            </a:r>
            <a:endParaRPr lang="es-PE" sz="1400" dirty="0"/>
          </a:p>
        </p:txBody>
      </p:sp>
      <p:sp>
        <p:nvSpPr>
          <p:cNvPr id="79" name="Rectángulo 78"/>
          <p:cNvSpPr/>
          <p:nvPr/>
        </p:nvSpPr>
        <p:spPr>
          <a:xfrm>
            <a:off x="8114277" y="4475489"/>
            <a:ext cx="575734" cy="3832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1400" dirty="0" smtClean="0"/>
              <a:t>2014</a:t>
            </a:r>
            <a:endParaRPr lang="es-PE" sz="1400" dirty="0"/>
          </a:p>
        </p:txBody>
      </p:sp>
      <p:sp>
        <p:nvSpPr>
          <p:cNvPr id="82" name="Rectángulo 81"/>
          <p:cNvSpPr/>
          <p:nvPr/>
        </p:nvSpPr>
        <p:spPr>
          <a:xfrm>
            <a:off x="9209569" y="5162737"/>
            <a:ext cx="1193741" cy="54255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PE" sz="1100" b="1" dirty="0" smtClean="0">
                <a:solidFill>
                  <a:schemeClr val="tx1"/>
                </a:solidFill>
                <a:latin typeface="Arial Narrow" panose="020B0606020202030204" pitchFamily="34" charset="0"/>
              </a:rPr>
              <a:t>Ordenanza Regional N° 009-2014-GRSM/CR</a:t>
            </a:r>
            <a:endParaRPr lang="es-PE" sz="1100" b="1" dirty="0">
              <a:latin typeface="Arial Narrow" panose="020B0606020202030204" pitchFamily="34" charset="0"/>
            </a:endParaRPr>
          </a:p>
        </p:txBody>
      </p:sp>
      <p:sp>
        <p:nvSpPr>
          <p:cNvPr id="83" name="Rectángulo 82"/>
          <p:cNvSpPr/>
          <p:nvPr/>
        </p:nvSpPr>
        <p:spPr>
          <a:xfrm>
            <a:off x="9209570" y="2815944"/>
            <a:ext cx="1193741" cy="1299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Se aprueba la modificación el Instructivo de Reconocimiento y Gestión Territorial de Núcleos Funcionales</a:t>
            </a:r>
            <a:endParaRPr lang="es-PE" sz="1100" dirty="0">
              <a:latin typeface="Arial Narrow" panose="020B0606020202030204" pitchFamily="34" charset="0"/>
            </a:endParaRPr>
          </a:p>
        </p:txBody>
      </p:sp>
      <p:sp>
        <p:nvSpPr>
          <p:cNvPr id="84" name="Rectángulo 83"/>
          <p:cNvSpPr/>
          <p:nvPr/>
        </p:nvSpPr>
        <p:spPr>
          <a:xfrm>
            <a:off x="9501480" y="4475489"/>
            <a:ext cx="575734" cy="3832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1400" dirty="0" smtClean="0"/>
              <a:t>2016</a:t>
            </a:r>
            <a:endParaRPr lang="es-PE" sz="1400" dirty="0"/>
          </a:p>
        </p:txBody>
      </p:sp>
      <p:sp>
        <p:nvSpPr>
          <p:cNvPr id="85" name="Rectángulo 84"/>
          <p:cNvSpPr/>
          <p:nvPr/>
        </p:nvSpPr>
        <p:spPr>
          <a:xfrm>
            <a:off x="79405" y="3217025"/>
            <a:ext cx="1094683" cy="87710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Se crea la Comisión Técnica del proceso de ZEE</a:t>
            </a:r>
            <a:endParaRPr lang="es-PE" sz="1100" dirty="0">
              <a:latin typeface="Arial Narrow" panose="020B0606020202030204" pitchFamily="34" charset="0"/>
            </a:endParaRPr>
          </a:p>
        </p:txBody>
      </p:sp>
      <p:sp>
        <p:nvSpPr>
          <p:cNvPr id="86" name="Flecha abajo 85"/>
          <p:cNvSpPr/>
          <p:nvPr/>
        </p:nvSpPr>
        <p:spPr>
          <a:xfrm>
            <a:off x="1642412" y="4875014"/>
            <a:ext cx="89678" cy="26667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87" name="Flecha abajo 86"/>
          <p:cNvSpPr/>
          <p:nvPr/>
        </p:nvSpPr>
        <p:spPr>
          <a:xfrm>
            <a:off x="2732529" y="4867323"/>
            <a:ext cx="89678" cy="26667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88" name="Flecha abajo 87"/>
          <p:cNvSpPr/>
          <p:nvPr/>
        </p:nvSpPr>
        <p:spPr>
          <a:xfrm>
            <a:off x="3958545" y="4878540"/>
            <a:ext cx="89678" cy="26667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89" name="Flecha abajo 88"/>
          <p:cNvSpPr/>
          <p:nvPr/>
        </p:nvSpPr>
        <p:spPr>
          <a:xfrm>
            <a:off x="5143727" y="4876848"/>
            <a:ext cx="89678" cy="26667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90" name="Flecha abajo 89"/>
          <p:cNvSpPr/>
          <p:nvPr/>
        </p:nvSpPr>
        <p:spPr>
          <a:xfrm>
            <a:off x="7134672" y="4875014"/>
            <a:ext cx="89678" cy="26667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91" name="Flecha abajo 90"/>
          <p:cNvSpPr/>
          <p:nvPr/>
        </p:nvSpPr>
        <p:spPr>
          <a:xfrm>
            <a:off x="8366829" y="4863709"/>
            <a:ext cx="89678" cy="26667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92" name="Flecha abajo 91"/>
          <p:cNvSpPr/>
          <p:nvPr/>
        </p:nvSpPr>
        <p:spPr>
          <a:xfrm>
            <a:off x="9740849" y="4855580"/>
            <a:ext cx="89678" cy="26667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93" name="Flecha abajo 92"/>
          <p:cNvSpPr/>
          <p:nvPr/>
        </p:nvSpPr>
        <p:spPr>
          <a:xfrm>
            <a:off x="11007751" y="4868182"/>
            <a:ext cx="89678" cy="26667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94" name="Flecha arriba 93"/>
          <p:cNvSpPr/>
          <p:nvPr/>
        </p:nvSpPr>
        <p:spPr>
          <a:xfrm flipH="1">
            <a:off x="1641178" y="4175541"/>
            <a:ext cx="93681" cy="30587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95" name="Flecha arriba 94"/>
          <p:cNvSpPr/>
          <p:nvPr/>
        </p:nvSpPr>
        <p:spPr>
          <a:xfrm flipH="1">
            <a:off x="2732529" y="4166114"/>
            <a:ext cx="93681" cy="30587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96" name="Flecha arriba 95"/>
          <p:cNvSpPr/>
          <p:nvPr/>
        </p:nvSpPr>
        <p:spPr>
          <a:xfrm flipH="1">
            <a:off x="3956543" y="4158501"/>
            <a:ext cx="93681" cy="30587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97" name="Flecha arriba 96"/>
          <p:cNvSpPr/>
          <p:nvPr/>
        </p:nvSpPr>
        <p:spPr>
          <a:xfrm flipH="1">
            <a:off x="5139724" y="4160466"/>
            <a:ext cx="93681" cy="30587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98" name="Flecha arriba 97"/>
          <p:cNvSpPr/>
          <p:nvPr/>
        </p:nvSpPr>
        <p:spPr>
          <a:xfrm flipH="1">
            <a:off x="7122978" y="4149910"/>
            <a:ext cx="93681" cy="30587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99" name="Flecha arriba 98"/>
          <p:cNvSpPr/>
          <p:nvPr/>
        </p:nvSpPr>
        <p:spPr>
          <a:xfrm flipH="1">
            <a:off x="8357304" y="4148545"/>
            <a:ext cx="93681" cy="30587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100" name="Flecha arriba 99"/>
          <p:cNvSpPr/>
          <p:nvPr/>
        </p:nvSpPr>
        <p:spPr>
          <a:xfrm flipH="1">
            <a:off x="9732035" y="4138548"/>
            <a:ext cx="93681" cy="30587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78" name="Rectángulo 77"/>
          <p:cNvSpPr/>
          <p:nvPr/>
        </p:nvSpPr>
        <p:spPr>
          <a:xfrm>
            <a:off x="7665536" y="3208711"/>
            <a:ext cx="1518396" cy="89334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Se aprueba los Lineamientos e Iniciativas de Gestión que Complementan la Política Territorial Regional</a:t>
            </a:r>
            <a:endParaRPr lang="es-PE" sz="1100" dirty="0">
              <a:latin typeface="Arial Narrow" panose="020B0606020202030204" pitchFamily="34" charset="0"/>
            </a:endParaRPr>
          </a:p>
        </p:txBody>
      </p:sp>
      <p:sp>
        <p:nvSpPr>
          <p:cNvPr id="101" name="Rectángulo 100"/>
          <p:cNvSpPr/>
          <p:nvPr/>
        </p:nvSpPr>
        <p:spPr>
          <a:xfrm>
            <a:off x="7665536" y="2464022"/>
            <a:ext cx="1518396" cy="72756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Se aprueba Instructivo de Reconocimiento y Gestión Territorial de Núcleos Funcionales</a:t>
            </a:r>
            <a:endParaRPr lang="es-PE" sz="1100" dirty="0">
              <a:latin typeface="Arial Narrow" panose="020B0606020202030204" pitchFamily="34" charset="0"/>
            </a:endParaRPr>
          </a:p>
        </p:txBody>
      </p:sp>
      <p:sp>
        <p:nvSpPr>
          <p:cNvPr id="103" name="Rectángulo 102"/>
          <p:cNvSpPr/>
          <p:nvPr/>
        </p:nvSpPr>
        <p:spPr>
          <a:xfrm>
            <a:off x="7665536" y="1699695"/>
            <a:ext cx="1518396" cy="74338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Se aprueba Guía para la Elaboración de Planes de Vida en Comunidades Nativas</a:t>
            </a:r>
            <a:endParaRPr lang="es-PE" sz="1100" dirty="0">
              <a:latin typeface="Arial Narrow" panose="020B0606020202030204" pitchFamily="34" charset="0"/>
            </a:endParaRPr>
          </a:p>
        </p:txBody>
      </p:sp>
      <p:sp>
        <p:nvSpPr>
          <p:cNvPr id="59" name="Rectángulo 58"/>
          <p:cNvSpPr/>
          <p:nvPr/>
        </p:nvSpPr>
        <p:spPr>
          <a:xfrm>
            <a:off x="7765197" y="5161290"/>
            <a:ext cx="1415566" cy="40842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PE" sz="1100" b="1" dirty="0" smtClean="0">
                <a:latin typeface="Arial Narrow" panose="020B0606020202030204" pitchFamily="34" charset="0"/>
              </a:rPr>
              <a:t>Ordenanza Regional N° 028-2014-GRSM/CR</a:t>
            </a:r>
          </a:p>
        </p:txBody>
      </p:sp>
      <p:sp>
        <p:nvSpPr>
          <p:cNvPr id="102" name="Rectángulo 101"/>
          <p:cNvSpPr/>
          <p:nvPr/>
        </p:nvSpPr>
        <p:spPr>
          <a:xfrm>
            <a:off x="7764699" y="5586872"/>
            <a:ext cx="1416063" cy="35425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PE" sz="1100" b="1" dirty="0" smtClean="0">
                <a:latin typeface="Arial Narrow" panose="020B0606020202030204" pitchFamily="34" charset="0"/>
              </a:rPr>
              <a:t>Ordenanza Regional N° 032-2014-GRSM/CR</a:t>
            </a:r>
          </a:p>
        </p:txBody>
      </p:sp>
      <p:sp>
        <p:nvSpPr>
          <p:cNvPr id="104" name="Rectángulo 103"/>
          <p:cNvSpPr/>
          <p:nvPr/>
        </p:nvSpPr>
        <p:spPr>
          <a:xfrm>
            <a:off x="7764700" y="5958467"/>
            <a:ext cx="1416062" cy="3825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PE" sz="1100" b="1" dirty="0" smtClean="0">
                <a:latin typeface="Arial Narrow" panose="020B0606020202030204" pitchFamily="34" charset="0"/>
              </a:rPr>
              <a:t>Ordenanza Regional N° 033-2014-GRSM/CR</a:t>
            </a:r>
          </a:p>
        </p:txBody>
      </p:sp>
      <p:sp>
        <p:nvSpPr>
          <p:cNvPr id="105" name="Rectángulo 104"/>
          <p:cNvSpPr/>
          <p:nvPr/>
        </p:nvSpPr>
        <p:spPr>
          <a:xfrm>
            <a:off x="10764557" y="4482118"/>
            <a:ext cx="575734" cy="3832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1400" dirty="0" smtClean="0"/>
              <a:t>2017</a:t>
            </a:r>
            <a:endParaRPr lang="es-PE" sz="1400" dirty="0"/>
          </a:p>
        </p:txBody>
      </p:sp>
      <p:sp>
        <p:nvSpPr>
          <p:cNvPr id="106" name="Flecha arriba 105"/>
          <p:cNvSpPr/>
          <p:nvPr/>
        </p:nvSpPr>
        <p:spPr>
          <a:xfrm flipH="1">
            <a:off x="11003748" y="4182116"/>
            <a:ext cx="93681" cy="30587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107" name="Rectángulo 106"/>
          <p:cNvSpPr/>
          <p:nvPr/>
        </p:nvSpPr>
        <p:spPr>
          <a:xfrm>
            <a:off x="10477144" y="5161799"/>
            <a:ext cx="1208743" cy="54349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PE" sz="1100" b="1" dirty="0" smtClean="0">
                <a:solidFill>
                  <a:schemeClr val="tx1"/>
                </a:solidFill>
                <a:latin typeface="Arial Narrow" panose="020B0606020202030204" pitchFamily="34" charset="0"/>
              </a:rPr>
              <a:t>Ordenanza Regional N° 025-2017-GRSM/CR</a:t>
            </a:r>
            <a:endParaRPr lang="es-PE" sz="1100" b="1" dirty="0">
              <a:solidFill>
                <a:schemeClr val="tx1"/>
              </a:solidFill>
              <a:latin typeface="Arial Narrow" panose="020B0606020202030204" pitchFamily="34" charset="0"/>
            </a:endParaRPr>
          </a:p>
        </p:txBody>
      </p:sp>
      <p:sp>
        <p:nvSpPr>
          <p:cNvPr id="108" name="Rectángulo 107"/>
          <p:cNvSpPr/>
          <p:nvPr/>
        </p:nvSpPr>
        <p:spPr>
          <a:xfrm>
            <a:off x="10437495" y="2289632"/>
            <a:ext cx="1261697" cy="184891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Se aprueba la </a:t>
            </a:r>
            <a:r>
              <a:rPr lang="es-PE" sz="1100" dirty="0">
                <a:latin typeface="Arial Narrow" panose="020B0606020202030204" pitchFamily="34" charset="0"/>
              </a:rPr>
              <a:t>modificación de la Ordenanza Regional </a:t>
            </a:r>
            <a:r>
              <a:rPr lang="es-PE" sz="1100" dirty="0" smtClean="0">
                <a:latin typeface="Arial Narrow" panose="020B0606020202030204" pitchFamily="34" charset="0"/>
              </a:rPr>
              <a:t>N°035-2014-GRSM/CR </a:t>
            </a:r>
            <a:r>
              <a:rPr lang="es-PE" sz="1100" dirty="0">
                <a:latin typeface="Arial Narrow" panose="020B0606020202030204" pitchFamily="34" charset="0"/>
              </a:rPr>
              <a:t>y en consecuencia la actualización del “Instructivo para la Categorización y </a:t>
            </a:r>
            <a:r>
              <a:rPr lang="es-PE" sz="1100" dirty="0" err="1">
                <a:latin typeface="Arial Narrow" panose="020B0606020202030204" pitchFamily="34" charset="0"/>
              </a:rPr>
              <a:t>Recategorización</a:t>
            </a:r>
            <a:r>
              <a:rPr lang="es-PE" sz="1100" dirty="0">
                <a:latin typeface="Arial Narrow" panose="020B0606020202030204" pitchFamily="34" charset="0"/>
              </a:rPr>
              <a:t> de Centros </a:t>
            </a:r>
            <a:r>
              <a:rPr lang="es-PE" sz="1100" dirty="0" smtClean="0">
                <a:latin typeface="Arial Narrow" panose="020B0606020202030204" pitchFamily="34" charset="0"/>
              </a:rPr>
              <a:t>Poblados”</a:t>
            </a:r>
            <a:endParaRPr lang="es-PE" sz="1100" dirty="0">
              <a:solidFill>
                <a:schemeClr val="tx1"/>
              </a:solidFill>
              <a:latin typeface="Arial Narrow" panose="020B0606020202030204" pitchFamily="34" charset="0"/>
            </a:endParaRPr>
          </a:p>
        </p:txBody>
      </p:sp>
      <p:sp>
        <p:nvSpPr>
          <p:cNvPr id="60" name="Rectángulo 59"/>
          <p:cNvSpPr/>
          <p:nvPr/>
        </p:nvSpPr>
        <p:spPr>
          <a:xfrm>
            <a:off x="2206881" y="1369226"/>
            <a:ext cx="1091563" cy="169693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r>
              <a:rPr lang="es-PE" sz="1100" dirty="0" smtClean="0">
                <a:latin typeface="Arial Narrow" panose="020B0606020202030204" pitchFamily="34" charset="0"/>
              </a:rPr>
              <a:t>Prohíben </a:t>
            </a:r>
            <a:r>
              <a:rPr lang="es-PE" sz="1100" dirty="0">
                <a:latin typeface="Arial Narrow" panose="020B0606020202030204" pitchFamily="34" charset="0"/>
              </a:rPr>
              <a:t>a las autoridades no facultadas del GRSM el otorgamiento de constancias especiales y certificados de posesión de tierras </a:t>
            </a:r>
            <a:r>
              <a:rPr lang="es-PE" sz="1100" dirty="0" smtClean="0">
                <a:latin typeface="Arial Narrow" panose="020B0606020202030204" pitchFamily="34" charset="0"/>
              </a:rPr>
              <a:t>rurales</a:t>
            </a:r>
            <a:endParaRPr lang="es-PE" sz="1100" dirty="0">
              <a:latin typeface="Arial Narrow" panose="020B0606020202030204" pitchFamily="34" charset="0"/>
            </a:endParaRPr>
          </a:p>
        </p:txBody>
      </p:sp>
      <p:sp>
        <p:nvSpPr>
          <p:cNvPr id="64" name="Rectángulo 63"/>
          <p:cNvSpPr/>
          <p:nvPr/>
        </p:nvSpPr>
        <p:spPr>
          <a:xfrm>
            <a:off x="2223653" y="5897028"/>
            <a:ext cx="1074792" cy="64918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s-ES" sz="1100" b="1" dirty="0" smtClean="0">
                <a:latin typeface="Arial Narrow" panose="020B0606020202030204" pitchFamily="34" charset="0"/>
              </a:rPr>
              <a:t>Ordenanza Regional N° 029-2007-GRSM/CR</a:t>
            </a:r>
            <a:endParaRPr lang="es-PE" sz="1100" b="1" dirty="0">
              <a:latin typeface="Arial Narrow" panose="020B0606020202030204" pitchFamily="34" charset="0"/>
            </a:endParaRPr>
          </a:p>
        </p:txBody>
      </p:sp>
      <p:sp>
        <p:nvSpPr>
          <p:cNvPr id="65" name="Rectángulo 64"/>
          <p:cNvSpPr/>
          <p:nvPr/>
        </p:nvSpPr>
        <p:spPr>
          <a:xfrm>
            <a:off x="3405466" y="5205784"/>
            <a:ext cx="1188795" cy="64021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s-ES" sz="1100" b="1" dirty="0" smtClean="0">
                <a:latin typeface="Arial Narrow" panose="020B0606020202030204" pitchFamily="34" charset="0"/>
              </a:rPr>
              <a:t>Ordenanza Regional N° 011-2008-GRSM/CR</a:t>
            </a:r>
            <a:endParaRPr lang="es-PE" sz="1100" b="1" dirty="0">
              <a:latin typeface="Arial Narrow" panose="020B0606020202030204" pitchFamily="34" charset="0"/>
            </a:endParaRPr>
          </a:p>
        </p:txBody>
      </p:sp>
      <p:sp>
        <p:nvSpPr>
          <p:cNvPr id="66" name="Rectángulo 65"/>
          <p:cNvSpPr/>
          <p:nvPr/>
        </p:nvSpPr>
        <p:spPr>
          <a:xfrm>
            <a:off x="3349144" y="1383497"/>
            <a:ext cx="1263579" cy="100169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Se constituye el Comité Técnico de OT del GRSM integrado por todas la Gerencias del GRSM</a:t>
            </a:r>
            <a:endParaRPr lang="es-PE" sz="1100" dirty="0">
              <a:latin typeface="Arial Narrow" panose="020B0606020202030204" pitchFamily="34" charset="0"/>
            </a:endParaRPr>
          </a:p>
        </p:txBody>
      </p:sp>
      <p:sp>
        <p:nvSpPr>
          <p:cNvPr id="68" name="Rectángulo 67"/>
          <p:cNvSpPr/>
          <p:nvPr/>
        </p:nvSpPr>
        <p:spPr>
          <a:xfrm>
            <a:off x="4644132" y="5875394"/>
            <a:ext cx="983584" cy="6708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1100" b="1" dirty="0" smtClean="0">
                <a:latin typeface="Arial Narrow" panose="020B0606020202030204" pitchFamily="34" charset="0"/>
              </a:rPr>
              <a:t>Decreto Regional N° 008-2009-GRSM/PGR</a:t>
            </a:r>
            <a:endParaRPr lang="es-PE" sz="1100" b="1" dirty="0">
              <a:latin typeface="Arial Narrow" panose="020B0606020202030204" pitchFamily="34" charset="0"/>
            </a:endParaRPr>
          </a:p>
        </p:txBody>
      </p:sp>
      <p:sp>
        <p:nvSpPr>
          <p:cNvPr id="80" name="Rectángulo 79"/>
          <p:cNvSpPr/>
          <p:nvPr/>
        </p:nvSpPr>
        <p:spPr>
          <a:xfrm>
            <a:off x="4660323" y="2003255"/>
            <a:ext cx="1000644" cy="118314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Declara </a:t>
            </a:r>
            <a:r>
              <a:rPr lang="es-PE" sz="1100" dirty="0">
                <a:latin typeface="Arial Narrow" panose="020B0606020202030204" pitchFamily="34" charset="0"/>
              </a:rPr>
              <a:t>de necesidad e interés la implementación del </a:t>
            </a:r>
            <a:r>
              <a:rPr lang="es-PE" sz="1100" dirty="0" smtClean="0">
                <a:latin typeface="Arial Narrow" panose="020B0606020202030204" pitchFamily="34" charset="0"/>
              </a:rPr>
              <a:t>OT de </a:t>
            </a:r>
            <a:r>
              <a:rPr lang="es-PE" sz="1100" dirty="0">
                <a:latin typeface="Arial Narrow" panose="020B0606020202030204" pitchFamily="34" charset="0"/>
              </a:rPr>
              <a:t>la región San Martín</a:t>
            </a:r>
          </a:p>
        </p:txBody>
      </p:sp>
      <p:sp>
        <p:nvSpPr>
          <p:cNvPr id="113" name="Rectángulo 112">
            <a:hlinkClick r:id="rId6" action="ppaction://hlinksldjump"/>
          </p:cNvPr>
          <p:cNvSpPr/>
          <p:nvPr/>
        </p:nvSpPr>
        <p:spPr>
          <a:xfrm>
            <a:off x="5872287" y="4475956"/>
            <a:ext cx="575734" cy="3832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1400" dirty="0" smtClean="0"/>
              <a:t>2010</a:t>
            </a:r>
            <a:endParaRPr lang="es-PE" sz="1400" dirty="0"/>
          </a:p>
        </p:txBody>
      </p:sp>
      <p:sp>
        <p:nvSpPr>
          <p:cNvPr id="114" name="Rectángulo 113"/>
          <p:cNvSpPr/>
          <p:nvPr/>
        </p:nvSpPr>
        <p:spPr>
          <a:xfrm>
            <a:off x="5691108" y="2010668"/>
            <a:ext cx="1036330" cy="208856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100" dirty="0" smtClean="0">
                <a:latin typeface="Arial Narrow" panose="020B0606020202030204" pitchFamily="34" charset="0"/>
              </a:rPr>
              <a:t>Se inició el proceso de inmatriculación de predios a favor del Estado con la denominación de Zona de Conservación y Recuperación de Ecosistemas </a:t>
            </a:r>
            <a:r>
              <a:rPr lang="es-PE" sz="1100" dirty="0" err="1" smtClean="0">
                <a:latin typeface="Arial Narrow" panose="020B0606020202030204" pitchFamily="34" charset="0"/>
              </a:rPr>
              <a:t>ZoCRE</a:t>
            </a:r>
            <a:endParaRPr lang="es-PE" sz="1100" dirty="0">
              <a:latin typeface="Arial Narrow" panose="020B0606020202030204" pitchFamily="34" charset="0"/>
            </a:endParaRPr>
          </a:p>
        </p:txBody>
      </p:sp>
      <p:sp>
        <p:nvSpPr>
          <p:cNvPr id="115" name="Rectángulo 114"/>
          <p:cNvSpPr/>
          <p:nvPr/>
        </p:nvSpPr>
        <p:spPr>
          <a:xfrm>
            <a:off x="5660968" y="5174860"/>
            <a:ext cx="989214" cy="67114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PE" sz="1000" b="1" dirty="0" smtClean="0">
                <a:latin typeface="Arial Narrow" panose="020B0606020202030204" pitchFamily="34" charset="0"/>
              </a:rPr>
              <a:t>En marco de la implementación del reglamento de la ZEE</a:t>
            </a:r>
            <a:endParaRPr lang="es-PE" sz="1000" b="1" dirty="0">
              <a:latin typeface="Arial Narrow" panose="020B0606020202030204" pitchFamily="34" charset="0"/>
            </a:endParaRPr>
          </a:p>
        </p:txBody>
      </p:sp>
      <p:sp>
        <p:nvSpPr>
          <p:cNvPr id="116" name="Flecha abajo 115"/>
          <p:cNvSpPr/>
          <p:nvPr/>
        </p:nvSpPr>
        <p:spPr>
          <a:xfrm>
            <a:off x="6105957" y="4877781"/>
            <a:ext cx="89678" cy="26667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117" name="Flecha arriba 116"/>
          <p:cNvSpPr/>
          <p:nvPr/>
        </p:nvSpPr>
        <p:spPr>
          <a:xfrm flipH="1">
            <a:off x="6094263" y="4152677"/>
            <a:ext cx="93681" cy="30587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118" name="Rectángulo 117"/>
          <p:cNvSpPr/>
          <p:nvPr/>
        </p:nvSpPr>
        <p:spPr>
          <a:xfrm>
            <a:off x="7665536" y="1174207"/>
            <a:ext cx="1518396" cy="5097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PE" sz="1050" dirty="0" smtClean="0">
                <a:latin typeface="Arial Narrow" panose="020B0606020202030204" pitchFamily="34" charset="0"/>
              </a:rPr>
              <a:t>Declarar de </a:t>
            </a:r>
            <a:r>
              <a:rPr lang="es-PE" sz="1050" dirty="0">
                <a:latin typeface="Arial Narrow" panose="020B0606020202030204" pitchFamily="34" charset="0"/>
              </a:rPr>
              <a:t>prioridad regional la implementación de la </a:t>
            </a:r>
            <a:r>
              <a:rPr lang="es-PE" sz="1050" dirty="0" smtClean="0">
                <a:latin typeface="Arial Narrow" panose="020B0606020202030204" pitchFamily="34" charset="0"/>
              </a:rPr>
              <a:t>IDER San Martín</a:t>
            </a:r>
            <a:endParaRPr lang="es-PE" sz="1050" dirty="0">
              <a:latin typeface="Arial Narrow" panose="020B0606020202030204" pitchFamily="34" charset="0"/>
            </a:endParaRPr>
          </a:p>
        </p:txBody>
      </p:sp>
      <p:sp>
        <p:nvSpPr>
          <p:cNvPr id="119" name="Rectángulo 118"/>
          <p:cNvSpPr/>
          <p:nvPr/>
        </p:nvSpPr>
        <p:spPr>
          <a:xfrm>
            <a:off x="7764700" y="6374756"/>
            <a:ext cx="1416062" cy="3825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PE" sz="1100" b="1" dirty="0" smtClean="0">
                <a:latin typeface="Arial Narrow" panose="020B0606020202030204" pitchFamily="34" charset="0"/>
              </a:rPr>
              <a:t>Ordenanza Regional N° 034-2014-GRSM/CR</a:t>
            </a:r>
          </a:p>
        </p:txBody>
      </p:sp>
      <p:pic>
        <p:nvPicPr>
          <p:cNvPr id="81"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98" r="74643" b="3632"/>
          <a:stretch/>
        </p:blipFill>
        <p:spPr bwMode="auto">
          <a:xfrm>
            <a:off x="10415170" y="129349"/>
            <a:ext cx="1694011" cy="831731"/>
          </a:xfrm>
          <a:prstGeom prst="rect">
            <a:avLst/>
          </a:prstGeom>
          <a:noFill/>
          <a:extLst>
            <a:ext uri="{909E8E84-426E-40DD-AFC4-6F175D3DCCD1}">
              <a14:hiddenFill xmlns:a14="http://schemas.microsoft.com/office/drawing/2010/main">
                <a:solidFill>
                  <a:srgbClr val="FFFFFF"/>
                </a:solidFill>
              </a14:hiddenFill>
            </a:ext>
          </a:extLst>
        </p:spPr>
      </p:pic>
      <p:grpSp>
        <p:nvGrpSpPr>
          <p:cNvPr id="109" name="Grupo 108">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110" name="Imagen 109">
              <a:extLst>
                <a:ext uri="{FF2B5EF4-FFF2-40B4-BE49-F238E27FC236}">
                  <a16:creationId xmlns:a16="http://schemas.microsoft.com/office/drawing/2014/main" id="{3CA6885B-1CA0-41B6-AD0D-0C9F72DDD488}"/>
                </a:ext>
              </a:extLst>
            </p:cNvPr>
            <p:cNvPicPr>
              <a:picLocks noChangeAspect="1"/>
            </p:cNvPicPr>
            <p:nvPr/>
          </p:nvPicPr>
          <p:blipFill rotWithShape="1">
            <a:blip r:embed="rId8"/>
            <a:srcRect l="25323" t="93814" r="27498" b="217"/>
            <a:stretch/>
          </p:blipFill>
          <p:spPr>
            <a:xfrm>
              <a:off x="9820275" y="6305885"/>
              <a:ext cx="1798729" cy="179376"/>
            </a:xfrm>
            <a:prstGeom prst="rect">
              <a:avLst/>
            </a:prstGeom>
          </p:spPr>
        </p:pic>
        <p:pic>
          <p:nvPicPr>
            <p:cNvPr id="111" name="Imagen 110">
              <a:extLst>
                <a:ext uri="{FF2B5EF4-FFF2-40B4-BE49-F238E27FC236}">
                  <a16:creationId xmlns:a16="http://schemas.microsoft.com/office/drawing/2014/main" id="{1000E4C3-0BB9-4AD7-BA3C-9E5D76C338E1}"/>
                </a:ext>
              </a:extLst>
            </p:cNvPr>
            <p:cNvPicPr>
              <a:picLocks noChangeAspect="1"/>
            </p:cNvPicPr>
            <p:nvPr/>
          </p:nvPicPr>
          <p:blipFill rotWithShape="1">
            <a:blip r:embed="rId8"/>
            <a:srcRect t="76644" b="16696"/>
            <a:stretch/>
          </p:blipFill>
          <p:spPr>
            <a:xfrm>
              <a:off x="9820275" y="6491017"/>
              <a:ext cx="1798729" cy="158284"/>
            </a:xfrm>
            <a:prstGeom prst="rect">
              <a:avLst/>
            </a:prstGeom>
          </p:spPr>
        </p:pic>
      </p:grpSp>
    </p:spTree>
    <p:extLst>
      <p:ext uri="{BB962C8B-B14F-4D97-AF65-F5344CB8AC3E}">
        <p14:creationId xmlns:p14="http://schemas.microsoft.com/office/powerpoint/2010/main" val="10243976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252820"/>
            <a:ext cx="91426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F2204D2A-EB64-4F60-8EE8-EC2F46481F39}"/>
              </a:ext>
            </a:extLst>
          </p:cNvPr>
          <p:cNvSpPr/>
          <p:nvPr/>
        </p:nvSpPr>
        <p:spPr>
          <a:xfrm>
            <a:off x="342900" y="1279557"/>
            <a:ext cx="11525250" cy="5203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graphicFrame>
        <p:nvGraphicFramePr>
          <p:cNvPr id="4" name="Tabla 3"/>
          <p:cNvGraphicFramePr>
            <a:graphicFrameLocks noGrp="1"/>
          </p:cNvGraphicFramePr>
          <p:nvPr>
            <p:extLst/>
          </p:nvPr>
        </p:nvGraphicFramePr>
        <p:xfrm>
          <a:off x="598516" y="1896208"/>
          <a:ext cx="11080865" cy="4540781"/>
        </p:xfrm>
        <a:graphic>
          <a:graphicData uri="http://schemas.openxmlformats.org/drawingml/2006/table">
            <a:tbl>
              <a:tblPr firstRow="1" firstCol="1" bandRow="1">
                <a:tableStyleId>{5C22544A-7EE6-4342-B048-85BDC9FD1C3A}</a:tableStyleId>
              </a:tblPr>
              <a:tblGrid>
                <a:gridCol w="3990109">
                  <a:extLst>
                    <a:ext uri="{9D8B030D-6E8A-4147-A177-3AD203B41FA5}">
                      <a16:colId xmlns:a16="http://schemas.microsoft.com/office/drawing/2014/main" val="3916435850"/>
                    </a:ext>
                  </a:extLst>
                </a:gridCol>
                <a:gridCol w="3300153">
                  <a:extLst>
                    <a:ext uri="{9D8B030D-6E8A-4147-A177-3AD203B41FA5}">
                      <a16:colId xmlns:a16="http://schemas.microsoft.com/office/drawing/2014/main" val="1646797945"/>
                    </a:ext>
                  </a:extLst>
                </a:gridCol>
                <a:gridCol w="3790603">
                  <a:extLst>
                    <a:ext uri="{9D8B030D-6E8A-4147-A177-3AD203B41FA5}">
                      <a16:colId xmlns:a16="http://schemas.microsoft.com/office/drawing/2014/main" val="1093615528"/>
                    </a:ext>
                  </a:extLst>
                </a:gridCol>
              </a:tblGrid>
              <a:tr h="166783">
                <a:tc>
                  <a:txBody>
                    <a:bodyPr/>
                    <a:lstStyle/>
                    <a:p>
                      <a:pPr algn="ctr">
                        <a:lnSpc>
                          <a:spcPct val="115000"/>
                        </a:lnSpc>
                        <a:spcAft>
                          <a:spcPts val="0"/>
                        </a:spcAft>
                      </a:pPr>
                      <a:r>
                        <a:rPr lang="es-PE" sz="1500" dirty="0">
                          <a:effectLst/>
                        </a:rPr>
                        <a:t>PROCESO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ESTADO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DOCUMENTO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extLst>
                  <a:ext uri="{0D108BD9-81ED-4DB2-BD59-A6C34878D82A}">
                    <a16:rowId xmlns:a16="http://schemas.microsoft.com/office/drawing/2014/main" val="1826712471"/>
                  </a:ext>
                </a:extLst>
              </a:tr>
              <a:tr h="306881">
                <a:tc>
                  <a:txBody>
                    <a:bodyPr/>
                    <a:lstStyle/>
                    <a:p>
                      <a:pPr>
                        <a:lnSpc>
                          <a:spcPct val="115000"/>
                        </a:lnSpc>
                        <a:spcAft>
                          <a:spcPts val="0"/>
                        </a:spcAft>
                      </a:pPr>
                      <a:r>
                        <a:rPr lang="es-PE" sz="1500" dirty="0">
                          <a:effectLst/>
                        </a:rPr>
                        <a:t>MACRO ZEE SAN MARTIN</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APROBADO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PE" sz="1500" dirty="0">
                          <a:effectLst/>
                        </a:rPr>
                        <a:t>Ordenanza Regional N° 012-2006-GRSM/CR</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3956189228"/>
                  </a:ext>
                </a:extLst>
              </a:tr>
              <a:tr h="306881">
                <a:tc>
                  <a:txBody>
                    <a:bodyPr/>
                    <a:lstStyle/>
                    <a:p>
                      <a:pPr>
                        <a:lnSpc>
                          <a:spcPct val="115000"/>
                        </a:lnSpc>
                        <a:spcAft>
                          <a:spcPts val="0"/>
                        </a:spcAft>
                      </a:pPr>
                      <a:r>
                        <a:rPr lang="es-PE" sz="1500" dirty="0">
                          <a:effectLst/>
                        </a:rPr>
                        <a:t>REGLAMENTO ZEE SAN MARTIN</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APROBADO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PE" sz="1500" dirty="0">
                          <a:effectLst/>
                        </a:rPr>
                        <a:t>Decreto Regional N° 002-2009-GRSM/PGR</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3188865732"/>
                  </a:ext>
                </a:extLst>
              </a:tr>
              <a:tr h="306881">
                <a:tc>
                  <a:txBody>
                    <a:bodyPr/>
                    <a:lstStyle/>
                    <a:p>
                      <a:pPr>
                        <a:lnSpc>
                          <a:spcPct val="115000"/>
                        </a:lnSpc>
                        <a:spcAft>
                          <a:spcPts val="0"/>
                        </a:spcAft>
                      </a:pPr>
                      <a:r>
                        <a:rPr lang="es-PE" sz="1500" dirty="0">
                          <a:effectLst/>
                        </a:rPr>
                        <a:t>POLÍTICA TERRITORIAL REGIONAL SAN MARTIN</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APROBADO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ES" sz="1500" dirty="0">
                          <a:effectLst/>
                        </a:rPr>
                        <a:t>Ordenanza Regional N° 015-2012-GRSM/CR</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688311680"/>
                  </a:ext>
                </a:extLst>
              </a:tr>
              <a:tr h="552384">
                <a:tc>
                  <a:txBody>
                    <a:bodyPr/>
                    <a:lstStyle/>
                    <a:p>
                      <a:pPr>
                        <a:lnSpc>
                          <a:spcPct val="115000"/>
                        </a:lnSpc>
                        <a:spcAft>
                          <a:spcPts val="0"/>
                        </a:spcAft>
                      </a:pPr>
                      <a:r>
                        <a:rPr lang="es-ES" sz="1500" dirty="0">
                          <a:effectLst/>
                        </a:rPr>
                        <a:t>LINEAMIENTOS E INICIATIVAS DE GESTIÓN QUE COMPLEMENTAN LA PTR SAN MARTÍN</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APROBADO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ES" sz="1500" dirty="0">
                          <a:effectLst/>
                        </a:rPr>
                        <a:t>Ordenanza Regional Nº 028-2014-GRSM/CR</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1523880484"/>
                  </a:ext>
                </a:extLst>
              </a:tr>
              <a:tr h="166783">
                <a:tc>
                  <a:txBody>
                    <a:bodyPr/>
                    <a:lstStyle/>
                    <a:p>
                      <a:pPr>
                        <a:lnSpc>
                          <a:spcPct val="115000"/>
                        </a:lnSpc>
                        <a:spcAft>
                          <a:spcPts val="0"/>
                        </a:spcAft>
                      </a:pPr>
                      <a:r>
                        <a:rPr lang="es-PE" sz="1500" dirty="0">
                          <a:effectLst/>
                        </a:rPr>
                        <a:t>MESO ZEE TOCACHE</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APROBADO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PE" sz="1500" dirty="0">
                          <a:effectLst/>
                        </a:rPr>
                        <a:t>Ordenanza Municipal N° 265-2006-MPT</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1654185931"/>
                  </a:ext>
                </a:extLst>
              </a:tr>
              <a:tr h="166783">
                <a:tc>
                  <a:txBody>
                    <a:bodyPr/>
                    <a:lstStyle/>
                    <a:p>
                      <a:pPr>
                        <a:lnSpc>
                          <a:spcPct val="115000"/>
                        </a:lnSpc>
                        <a:spcAft>
                          <a:spcPts val="0"/>
                        </a:spcAft>
                      </a:pPr>
                      <a:r>
                        <a:rPr lang="es-PE" sz="1500" dirty="0">
                          <a:effectLst/>
                        </a:rPr>
                        <a:t>POT TOCACHE</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APROBADO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PE" sz="1500" dirty="0">
                          <a:effectLst/>
                        </a:rPr>
                        <a:t>Ordenanza Municipal N° 004-2008-MPT</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1624017974"/>
                  </a:ext>
                </a:extLst>
              </a:tr>
              <a:tr h="306881">
                <a:tc rowSpan="2">
                  <a:txBody>
                    <a:bodyPr/>
                    <a:lstStyle/>
                    <a:p>
                      <a:pPr>
                        <a:lnSpc>
                          <a:spcPct val="115000"/>
                        </a:lnSpc>
                        <a:spcAft>
                          <a:spcPts val="0"/>
                        </a:spcAft>
                      </a:pPr>
                      <a:r>
                        <a:rPr lang="es-PE" sz="1500" dirty="0">
                          <a:effectLst/>
                        </a:rPr>
                        <a:t>MESO ZEE ALTO MAYO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APROBADO PROVINCIA RIOJA</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PE" sz="1500" dirty="0">
                          <a:effectLst/>
                        </a:rPr>
                        <a:t>Ordenanza Municipal N° 003-2008-CM/MPR</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3075209024"/>
                  </a:ext>
                </a:extLst>
              </a:tr>
              <a:tr h="245726">
                <a:tc vMerge="1">
                  <a:txBody>
                    <a:bodyPr/>
                    <a:lstStyle/>
                    <a:p>
                      <a:endParaRPr lang="es-PE"/>
                    </a:p>
                  </a:txBody>
                  <a:tcPr/>
                </a:tc>
                <a:tc>
                  <a:txBody>
                    <a:bodyPr/>
                    <a:lstStyle/>
                    <a:p>
                      <a:pPr algn="ctr">
                        <a:lnSpc>
                          <a:spcPct val="115000"/>
                        </a:lnSpc>
                        <a:spcAft>
                          <a:spcPts val="0"/>
                        </a:spcAft>
                      </a:pPr>
                      <a:r>
                        <a:rPr lang="es-PE" sz="1500" dirty="0">
                          <a:effectLst/>
                        </a:rPr>
                        <a:t>APROBADO PROVINCIA MOYOBAMBA</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PE" sz="1500" dirty="0">
                          <a:effectLst/>
                        </a:rPr>
                        <a:t>Ordenanza Municipal N° 180-2008-MPM</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1387380064"/>
                  </a:ext>
                </a:extLst>
              </a:tr>
              <a:tr h="232940">
                <a:tc>
                  <a:txBody>
                    <a:bodyPr/>
                    <a:lstStyle/>
                    <a:p>
                      <a:pPr>
                        <a:lnSpc>
                          <a:spcPct val="115000"/>
                        </a:lnSpc>
                        <a:spcAft>
                          <a:spcPts val="0"/>
                        </a:spcAft>
                      </a:pPr>
                      <a:r>
                        <a:rPr lang="es-PE" sz="1500" dirty="0">
                          <a:effectLst/>
                        </a:rPr>
                        <a:t>POT MOYOBAMBA</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a:effectLst/>
                        </a:rPr>
                        <a:t>APROBADO PROVINCIA MOYOBAMBA</a:t>
                      </a:r>
                      <a:endParaRPr lang="es-PE" sz="150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ES" sz="1500" dirty="0">
                          <a:effectLst/>
                        </a:rPr>
                        <a:t>Ordenanza Municipal Nº 247-2012-MPM</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77920081"/>
                  </a:ext>
                </a:extLst>
              </a:tr>
              <a:tr h="232940">
                <a:tc>
                  <a:txBody>
                    <a:bodyPr/>
                    <a:lstStyle/>
                    <a:p>
                      <a:pPr>
                        <a:lnSpc>
                          <a:spcPct val="115000"/>
                        </a:lnSpc>
                        <a:spcAft>
                          <a:spcPts val="0"/>
                        </a:spcAft>
                      </a:pPr>
                      <a:r>
                        <a:rPr lang="es-PE" sz="1500" dirty="0">
                          <a:effectLst/>
                        </a:rPr>
                        <a:t>POT RIOJA</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a:effectLst/>
                        </a:rPr>
                        <a:t>APROBADO PROVINCIA RIOJA</a:t>
                      </a:r>
                      <a:endParaRPr lang="es-PE" sz="150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ES" sz="1500" dirty="0">
                          <a:effectLst/>
                        </a:rPr>
                        <a:t>Ordenanza Municipal Nº 020-2012-MPR</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3008837179"/>
                  </a:ext>
                </a:extLst>
              </a:tr>
              <a:tr h="306881">
                <a:tc rowSpan="2">
                  <a:txBody>
                    <a:bodyPr/>
                    <a:lstStyle/>
                    <a:p>
                      <a:pPr>
                        <a:lnSpc>
                          <a:spcPct val="115000"/>
                        </a:lnSpc>
                        <a:spcAft>
                          <a:spcPts val="0"/>
                        </a:spcAft>
                      </a:pPr>
                      <a:r>
                        <a:rPr lang="es-PE" sz="1500" dirty="0">
                          <a:effectLst/>
                        </a:rPr>
                        <a:t>MESO ZEE SUB CUENCA DEL RIO CUMBAZA</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APROBADO PROVINCIA SAN MARTIN</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PE" sz="1500" dirty="0">
                          <a:effectLst/>
                        </a:rPr>
                        <a:t>Ordenanza Municipal N° 011-2009-A/MPSM</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2665546589"/>
                  </a:ext>
                </a:extLst>
              </a:tr>
              <a:tr h="260182">
                <a:tc vMerge="1">
                  <a:txBody>
                    <a:bodyPr/>
                    <a:lstStyle/>
                    <a:p>
                      <a:endParaRPr lang="es-PE"/>
                    </a:p>
                  </a:txBody>
                  <a:tcPr/>
                </a:tc>
                <a:tc>
                  <a:txBody>
                    <a:bodyPr/>
                    <a:lstStyle/>
                    <a:p>
                      <a:pPr algn="ctr">
                        <a:lnSpc>
                          <a:spcPct val="115000"/>
                        </a:lnSpc>
                        <a:spcAft>
                          <a:spcPts val="0"/>
                        </a:spcAft>
                      </a:pPr>
                      <a:r>
                        <a:rPr lang="es-PE" sz="1500" dirty="0">
                          <a:effectLst/>
                        </a:rPr>
                        <a:t>APROBADO PROVINCIA LAMAS</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PE" sz="1500" dirty="0">
                          <a:effectLst/>
                        </a:rPr>
                        <a:t>Ordenanza Municipal N° 007-2009/MPL</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1144910520"/>
                  </a:ext>
                </a:extLst>
              </a:tr>
              <a:tr h="306881">
                <a:tc>
                  <a:txBody>
                    <a:bodyPr/>
                    <a:lstStyle/>
                    <a:p>
                      <a:pPr>
                        <a:lnSpc>
                          <a:spcPct val="115000"/>
                        </a:lnSpc>
                        <a:spcAft>
                          <a:spcPts val="0"/>
                        </a:spcAft>
                      </a:pPr>
                      <a:r>
                        <a:rPr lang="es-PE" sz="1500" dirty="0">
                          <a:effectLst/>
                        </a:rPr>
                        <a:t>MESO ZEE PICOTA</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APROBADO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PE" sz="1500" dirty="0">
                          <a:effectLst/>
                        </a:rPr>
                        <a:t>Ordenanza Municipal N° 001-2013-A-MPP</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1503596979"/>
                  </a:ext>
                </a:extLst>
              </a:tr>
              <a:tr h="306881">
                <a:tc>
                  <a:txBody>
                    <a:bodyPr/>
                    <a:lstStyle/>
                    <a:p>
                      <a:pPr>
                        <a:lnSpc>
                          <a:spcPct val="115000"/>
                        </a:lnSpc>
                        <a:spcAft>
                          <a:spcPts val="0"/>
                        </a:spcAft>
                      </a:pPr>
                      <a:r>
                        <a:rPr lang="es-PE" sz="1500" dirty="0">
                          <a:effectLst/>
                        </a:rPr>
                        <a:t>POT PICOTA</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rgbClr val="036654"/>
                    </a:solidFill>
                  </a:tcPr>
                </a:tc>
                <a:tc>
                  <a:txBody>
                    <a:bodyPr/>
                    <a:lstStyle/>
                    <a:p>
                      <a:pPr algn="ctr">
                        <a:lnSpc>
                          <a:spcPct val="115000"/>
                        </a:lnSpc>
                        <a:spcAft>
                          <a:spcPts val="0"/>
                        </a:spcAft>
                      </a:pPr>
                      <a:r>
                        <a:rPr lang="es-PE" sz="1500" dirty="0">
                          <a:effectLst/>
                        </a:rPr>
                        <a:t>APROBADO</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tc>
                  <a:txBody>
                    <a:bodyPr/>
                    <a:lstStyle/>
                    <a:p>
                      <a:pPr algn="ctr">
                        <a:lnSpc>
                          <a:spcPct val="115000"/>
                        </a:lnSpc>
                        <a:spcAft>
                          <a:spcPts val="0"/>
                        </a:spcAft>
                      </a:pPr>
                      <a:r>
                        <a:rPr lang="es-PE" sz="1500" dirty="0">
                          <a:effectLst/>
                        </a:rPr>
                        <a:t>Ordenanza Municipal N° 019-2013-A-MPP</a:t>
                      </a:r>
                      <a:endParaRPr lang="es-PE"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0582" marR="40582" marT="0" marB="0" anchor="ctr">
                    <a:solidFill>
                      <a:schemeClr val="accent6">
                        <a:lumMod val="40000"/>
                        <a:lumOff val="60000"/>
                      </a:schemeClr>
                    </a:solidFill>
                  </a:tcPr>
                </a:tc>
                <a:extLst>
                  <a:ext uri="{0D108BD9-81ED-4DB2-BD59-A6C34878D82A}">
                    <a16:rowId xmlns:a16="http://schemas.microsoft.com/office/drawing/2014/main" val="1908407688"/>
                  </a:ext>
                </a:extLst>
              </a:tr>
            </a:tbl>
          </a:graphicData>
        </a:graphic>
      </p:graphicFrame>
      <p:sp>
        <p:nvSpPr>
          <p:cNvPr id="16" name="CuadroTexto 15"/>
          <p:cNvSpPr txBox="1"/>
          <p:nvPr/>
        </p:nvSpPr>
        <p:spPr>
          <a:xfrm>
            <a:off x="600075" y="1441863"/>
            <a:ext cx="11020425" cy="400110"/>
          </a:xfrm>
          <a:prstGeom prst="rect">
            <a:avLst/>
          </a:prstGeom>
          <a:solidFill>
            <a:srgbClr val="036654"/>
          </a:solidFill>
        </p:spPr>
        <p:txBody>
          <a:bodyPr wrap="square" rtlCol="0">
            <a:spAutoFit/>
          </a:bodyPr>
          <a:lstStyle/>
          <a:p>
            <a:pPr algn="ctr"/>
            <a:r>
              <a:rPr lang="es-PE" sz="2000" b="1" dirty="0">
                <a:solidFill>
                  <a:schemeClr val="bg1"/>
                </a:solidFill>
                <a:latin typeface="Century Schoolbook"/>
              </a:rPr>
              <a:t>ESTADO DE LOS PROCESOS DE ZEE EN EL DEPARTAMENTO SAN MARTÍN</a:t>
            </a:r>
            <a:endParaRPr lang="es-ES" sz="2000" b="1" dirty="0" smtClean="0">
              <a:solidFill>
                <a:schemeClr val="bg1"/>
              </a:solidFill>
              <a:latin typeface="Century Schoolbook"/>
            </a:endParaRPr>
          </a:p>
        </p:txBody>
      </p:sp>
    </p:spTree>
    <p:extLst>
      <p:ext uri="{BB962C8B-B14F-4D97-AF65-F5344CB8AC3E}">
        <p14:creationId xmlns:p14="http://schemas.microsoft.com/office/powerpoint/2010/main" val="2633487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43270"/>
            <a:ext cx="91426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MESO 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baseline="0" dirty="0" smtClean="0">
                <a:solidFill>
                  <a:prstClr val="black"/>
                </a:solidFill>
                <a:latin typeface="Times New Roman" panose="02020603050405020304" pitchFamily="18" charset="0"/>
                <a:cs typeface="Times New Roman" panose="02020603050405020304" pitchFamily="18" charset="0"/>
              </a:rPr>
              <a:t>DE LA CUENCA DEL</a:t>
            </a:r>
            <a:r>
              <a:rPr lang="es-ES" sz="2800" b="1" dirty="0" smtClean="0">
                <a:solidFill>
                  <a:prstClr val="black"/>
                </a:solidFill>
                <a:latin typeface="Times New Roman" panose="02020603050405020304" pitchFamily="18" charset="0"/>
                <a:cs typeface="Times New Roman" panose="02020603050405020304" pitchFamily="18" charset="0"/>
              </a:rPr>
              <a:t> ALTO MAYO</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F2204D2A-EB64-4F60-8EE8-EC2F46481F39}"/>
              </a:ext>
            </a:extLst>
          </p:cNvPr>
          <p:cNvSpPr/>
          <p:nvPr/>
        </p:nvSpPr>
        <p:spPr>
          <a:xfrm>
            <a:off x="342900" y="1279557"/>
            <a:ext cx="11525250" cy="5203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sp>
        <p:nvSpPr>
          <p:cNvPr id="14" name="CuadroTexto 13"/>
          <p:cNvSpPr txBox="1"/>
          <p:nvPr/>
        </p:nvSpPr>
        <p:spPr>
          <a:xfrm>
            <a:off x="5368555" y="1380797"/>
            <a:ext cx="6433187" cy="830997"/>
          </a:xfrm>
          <a:prstGeom prst="rect">
            <a:avLst/>
          </a:prstGeom>
          <a:solidFill>
            <a:srgbClr val="036654"/>
          </a:solidFill>
        </p:spPr>
        <p:txBody>
          <a:bodyPr wrap="square" rtlCol="0">
            <a:spAutoFit/>
          </a:bodyPr>
          <a:lstStyle/>
          <a:p>
            <a:pPr algn="r"/>
            <a:r>
              <a:rPr lang="es-ES" sz="2400" b="1" dirty="0" smtClean="0">
                <a:solidFill>
                  <a:schemeClr val="bg1"/>
                </a:solidFill>
                <a:latin typeface="Century Schoolbook"/>
              </a:rPr>
              <a:t>Ordenanza </a:t>
            </a:r>
            <a:r>
              <a:rPr lang="es-ES" sz="2400" b="1" dirty="0">
                <a:solidFill>
                  <a:schemeClr val="bg1"/>
                </a:solidFill>
                <a:latin typeface="Century Schoolbook"/>
              </a:rPr>
              <a:t>Municipal Nº </a:t>
            </a:r>
            <a:r>
              <a:rPr lang="es-ES" sz="2400" b="1" dirty="0" smtClean="0">
                <a:solidFill>
                  <a:schemeClr val="bg1"/>
                </a:solidFill>
                <a:latin typeface="Century Schoolbook"/>
              </a:rPr>
              <a:t>180-2008-MPM</a:t>
            </a:r>
          </a:p>
          <a:p>
            <a:pPr algn="r"/>
            <a:r>
              <a:rPr lang="es-ES" sz="2400" b="1" dirty="0" smtClean="0">
                <a:solidFill>
                  <a:schemeClr val="bg1"/>
                </a:solidFill>
                <a:latin typeface="Century Schoolbook"/>
              </a:rPr>
              <a:t>Ordenanza </a:t>
            </a:r>
            <a:r>
              <a:rPr lang="es-ES" sz="2400" b="1" dirty="0">
                <a:solidFill>
                  <a:schemeClr val="bg1"/>
                </a:solidFill>
                <a:latin typeface="Century Schoolbook"/>
              </a:rPr>
              <a:t>Municipal Nº 003-2008-MPR</a:t>
            </a:r>
            <a:endParaRPr lang="es-ES" sz="2400" b="1" dirty="0" smtClean="0">
              <a:solidFill>
                <a:schemeClr val="bg1"/>
              </a:solidFill>
              <a:latin typeface="Century Schoolbook"/>
            </a:endParaRPr>
          </a:p>
        </p:txBody>
      </p:sp>
      <p:sp>
        <p:nvSpPr>
          <p:cNvPr id="4" name="CuadroTexto 3"/>
          <p:cNvSpPr txBox="1"/>
          <p:nvPr/>
        </p:nvSpPr>
        <p:spPr>
          <a:xfrm>
            <a:off x="9104934" y="3424295"/>
            <a:ext cx="2745303" cy="1477328"/>
          </a:xfrm>
          <a:prstGeom prst="rect">
            <a:avLst/>
          </a:prstGeom>
          <a:noFill/>
        </p:spPr>
        <p:txBody>
          <a:bodyPr wrap="none" rtlCol="0">
            <a:spAutoFit/>
          </a:bodyPr>
          <a:lstStyle/>
          <a:p>
            <a:pPr algn="ctr"/>
            <a:r>
              <a:rPr lang="es-ES" dirty="0" smtClean="0">
                <a:latin typeface="Century Schoolbook"/>
              </a:rPr>
              <a:t>NOS PERMITIO</a:t>
            </a:r>
          </a:p>
          <a:p>
            <a:pPr algn="ctr"/>
            <a:r>
              <a:rPr lang="es-ES" dirty="0" smtClean="0">
                <a:latin typeface="Century Schoolbook"/>
              </a:rPr>
              <a:t>IDENTIFICAR LAS</a:t>
            </a:r>
          </a:p>
          <a:p>
            <a:pPr algn="ctr"/>
            <a:r>
              <a:rPr lang="es-ES" dirty="0" smtClean="0">
                <a:latin typeface="Century Schoolbook"/>
              </a:rPr>
              <a:t>POTENCIALIDADES</a:t>
            </a:r>
          </a:p>
          <a:p>
            <a:pPr algn="ctr"/>
            <a:r>
              <a:rPr lang="es-ES" dirty="0" smtClean="0">
                <a:latin typeface="Century Schoolbook"/>
              </a:rPr>
              <a:t>TERRITORIALES DE LA</a:t>
            </a:r>
          </a:p>
          <a:p>
            <a:pPr algn="ctr"/>
            <a:r>
              <a:rPr lang="es-ES" dirty="0" smtClean="0">
                <a:latin typeface="Century Schoolbook"/>
              </a:rPr>
              <a:t>PROVINCIA</a:t>
            </a:r>
            <a:endParaRPr lang="es-PE" dirty="0">
              <a:latin typeface="Century Schoolbook"/>
            </a:endParaRPr>
          </a:p>
        </p:txBody>
      </p:sp>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l="12198" t="2787" r="16887" b="3482"/>
          <a:stretch/>
        </p:blipFill>
        <p:spPr>
          <a:xfrm>
            <a:off x="432992" y="1683706"/>
            <a:ext cx="4901380" cy="4580457"/>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l="2348" t="77015" r="66134" b="3284"/>
          <a:stretch/>
        </p:blipFill>
        <p:spPr>
          <a:xfrm>
            <a:off x="5910546" y="5038804"/>
            <a:ext cx="3057099" cy="1351129"/>
          </a:xfrm>
          <a:prstGeom prst="rect">
            <a:avLst/>
          </a:prstGeom>
        </p:spPr>
      </p:pic>
      <p:pic>
        <p:nvPicPr>
          <p:cNvPr id="8" name="Imagen 7"/>
          <p:cNvPicPr>
            <a:picLocks noChangeAspect="1"/>
          </p:cNvPicPr>
          <p:nvPr/>
        </p:nvPicPr>
        <p:blipFill rotWithShape="1">
          <a:blip r:embed="rId6"/>
          <a:srcRect l="7816" t="1729" r="7916" b="13405"/>
          <a:stretch/>
        </p:blipFill>
        <p:spPr>
          <a:xfrm>
            <a:off x="5389032" y="2374971"/>
            <a:ext cx="3766399" cy="2577891"/>
          </a:xfrm>
          <a:prstGeom prst="rect">
            <a:avLst/>
          </a:prstGeom>
        </p:spPr>
      </p:pic>
    </p:spTree>
    <p:extLst>
      <p:ext uri="{BB962C8B-B14F-4D97-AF65-F5344CB8AC3E}">
        <p14:creationId xmlns:p14="http://schemas.microsoft.com/office/powerpoint/2010/main" val="99732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43270"/>
            <a:ext cx="91426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MESO 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baseline="0" dirty="0" smtClean="0">
                <a:solidFill>
                  <a:prstClr val="black"/>
                </a:solidFill>
                <a:latin typeface="Times New Roman" panose="02020603050405020304" pitchFamily="18" charset="0"/>
                <a:cs typeface="Times New Roman" panose="02020603050405020304" pitchFamily="18" charset="0"/>
              </a:rPr>
              <a:t>DE LA PROVINCIA TOCACHE</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F2204D2A-EB64-4F60-8EE8-EC2F46481F39}"/>
              </a:ext>
            </a:extLst>
          </p:cNvPr>
          <p:cNvSpPr/>
          <p:nvPr/>
        </p:nvSpPr>
        <p:spPr>
          <a:xfrm>
            <a:off x="342900" y="1279557"/>
            <a:ext cx="11525250" cy="5203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4"/>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4"/>
            <a:srcRect t="76644" b="16696"/>
            <a:stretch/>
          </p:blipFill>
          <p:spPr>
            <a:xfrm>
              <a:off x="9820275" y="6491017"/>
              <a:ext cx="1798729" cy="158284"/>
            </a:xfrm>
            <a:prstGeom prst="rect">
              <a:avLst/>
            </a:prstGeom>
          </p:spPr>
        </p:pic>
      </p:grpSp>
      <p:sp>
        <p:nvSpPr>
          <p:cNvPr id="14" name="CuadroTexto 13"/>
          <p:cNvSpPr txBox="1"/>
          <p:nvPr/>
        </p:nvSpPr>
        <p:spPr>
          <a:xfrm>
            <a:off x="600075" y="1346613"/>
            <a:ext cx="11020425" cy="461665"/>
          </a:xfrm>
          <a:prstGeom prst="rect">
            <a:avLst/>
          </a:prstGeom>
          <a:solidFill>
            <a:srgbClr val="036654"/>
          </a:solidFill>
        </p:spPr>
        <p:txBody>
          <a:bodyPr wrap="square" rtlCol="0">
            <a:spAutoFit/>
          </a:bodyPr>
          <a:lstStyle/>
          <a:p>
            <a:pPr algn="ctr"/>
            <a:r>
              <a:rPr lang="es-ES" sz="2400" b="1" dirty="0" smtClean="0">
                <a:solidFill>
                  <a:schemeClr val="bg1"/>
                </a:solidFill>
                <a:latin typeface="Century Schoolbook"/>
              </a:rPr>
              <a:t>Ordenanza municipal N°265-2006-MPT</a:t>
            </a:r>
          </a:p>
        </p:txBody>
      </p:sp>
      <p:pic>
        <p:nvPicPr>
          <p:cNvPr id="16" name="Imagen 15"/>
          <p:cNvPicPr>
            <a:picLocks noChangeAspect="1"/>
          </p:cNvPicPr>
          <p:nvPr/>
        </p:nvPicPr>
        <p:blipFill rotWithShape="1">
          <a:blip r:embed="rId5" cstate="print">
            <a:extLst>
              <a:ext uri="{28A0092B-C50C-407E-A947-70E740481C1C}">
                <a14:useLocalDpi xmlns:a14="http://schemas.microsoft.com/office/drawing/2010/main" val="0"/>
              </a:ext>
            </a:extLst>
          </a:blip>
          <a:srcRect l="5281" t="5107" r="4946" b="5107"/>
          <a:stretch/>
        </p:blipFill>
        <p:spPr>
          <a:xfrm>
            <a:off x="923926" y="1830853"/>
            <a:ext cx="4438650" cy="4590957"/>
          </a:xfrm>
          <a:prstGeom prst="rect">
            <a:avLst/>
          </a:prstGeom>
        </p:spPr>
      </p:pic>
      <p:grpSp>
        <p:nvGrpSpPr>
          <p:cNvPr id="17" name="Grupo 16"/>
          <p:cNvGrpSpPr/>
          <p:nvPr/>
        </p:nvGrpSpPr>
        <p:grpSpPr>
          <a:xfrm>
            <a:off x="5838428" y="1887369"/>
            <a:ext cx="3312368" cy="4448964"/>
            <a:chOff x="5724128" y="1582569"/>
            <a:chExt cx="3312368" cy="4448964"/>
          </a:xfrm>
        </p:grpSpPr>
        <p:grpSp>
          <p:nvGrpSpPr>
            <p:cNvPr id="19" name="Grupo 18"/>
            <p:cNvGrpSpPr/>
            <p:nvPr/>
          </p:nvGrpSpPr>
          <p:grpSpPr>
            <a:xfrm>
              <a:off x="5724128" y="1582569"/>
              <a:ext cx="3312368" cy="4448964"/>
              <a:chOff x="5724128" y="1582569"/>
              <a:chExt cx="3312368" cy="4448964"/>
            </a:xfrm>
          </p:grpSpPr>
          <p:graphicFrame>
            <p:nvGraphicFramePr>
              <p:cNvPr id="24" name="Gráfico 23"/>
              <p:cNvGraphicFramePr>
                <a:graphicFrameLocks/>
              </p:cNvGraphicFramePr>
              <p:nvPr>
                <p:extLst/>
              </p:nvPr>
            </p:nvGraphicFramePr>
            <p:xfrm>
              <a:off x="5724128" y="1628800"/>
              <a:ext cx="3312368" cy="338437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Objeto 27"/>
              <p:cNvGraphicFramePr>
                <a:graphicFrameLocks noChangeAspect="1"/>
              </p:cNvGraphicFramePr>
              <p:nvPr>
                <p:extLst/>
              </p:nvPr>
            </p:nvGraphicFramePr>
            <p:xfrm>
              <a:off x="5745221" y="4581128"/>
              <a:ext cx="3168352" cy="1450405"/>
            </p:xfrm>
            <a:graphic>
              <a:graphicData uri="http://schemas.openxmlformats.org/presentationml/2006/ole">
                <mc:AlternateContent xmlns:mc="http://schemas.openxmlformats.org/markup-compatibility/2006">
                  <mc:Choice xmlns:v="urn:schemas-microsoft-com:vml" Requires="v">
                    <p:oleObj spid="_x0000_s2059" name="Image" r:id="rId7" imgW="7708320" imgH="3047040" progId="Photoshop.Image.15">
                      <p:embed/>
                    </p:oleObj>
                  </mc:Choice>
                  <mc:Fallback>
                    <p:oleObj name="Image" r:id="rId7" imgW="7708320" imgH="3047040" progId="Photoshop.Image.15">
                      <p:embed/>
                      <p:pic>
                        <p:nvPicPr>
                          <p:cNvPr id="28" name="Objeto 27"/>
                          <p:cNvPicPr/>
                          <p:nvPr/>
                        </p:nvPicPr>
                        <p:blipFill>
                          <a:blip r:embed="rId8"/>
                          <a:stretch>
                            <a:fillRect/>
                          </a:stretch>
                        </p:blipFill>
                        <p:spPr>
                          <a:xfrm>
                            <a:off x="5745221" y="4581128"/>
                            <a:ext cx="3168352" cy="1450405"/>
                          </a:xfrm>
                          <a:prstGeom prst="rect">
                            <a:avLst/>
                          </a:prstGeom>
                        </p:spPr>
                      </p:pic>
                    </p:oleObj>
                  </mc:Fallback>
                </mc:AlternateContent>
              </a:graphicData>
            </a:graphic>
          </p:graphicFrame>
          <p:sp>
            <p:nvSpPr>
              <p:cNvPr id="29" name="CuadroTexto 1"/>
              <p:cNvSpPr txBox="1"/>
              <p:nvPr/>
            </p:nvSpPr>
            <p:spPr>
              <a:xfrm>
                <a:off x="6324285" y="3019441"/>
                <a:ext cx="792088"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100" b="1" dirty="0" smtClean="0">
                    <a:latin typeface="Maiandra GD" panose="020E0502030308020204" pitchFamily="34" charset="0"/>
                  </a:rPr>
                  <a:t>30,56 %</a:t>
                </a:r>
                <a:endParaRPr lang="es-ES" sz="1100" b="1" dirty="0">
                  <a:latin typeface="Maiandra GD" panose="020E0502030308020204" pitchFamily="34" charset="0"/>
                </a:endParaRPr>
              </a:p>
            </p:txBody>
          </p:sp>
          <p:sp>
            <p:nvSpPr>
              <p:cNvPr id="30" name="CuadroTexto 1"/>
              <p:cNvSpPr txBox="1"/>
              <p:nvPr/>
            </p:nvSpPr>
            <p:spPr>
              <a:xfrm>
                <a:off x="6574360" y="2410445"/>
                <a:ext cx="720080"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000" b="1" dirty="0" smtClean="0">
                    <a:latin typeface="Maiandra GD" panose="020E0502030308020204" pitchFamily="34" charset="0"/>
                  </a:rPr>
                  <a:t>17,82 %</a:t>
                </a:r>
                <a:endParaRPr lang="es-ES" sz="1000" b="1" dirty="0">
                  <a:latin typeface="Maiandra GD" panose="020E0502030308020204" pitchFamily="34" charset="0"/>
                </a:endParaRPr>
              </a:p>
            </p:txBody>
          </p:sp>
          <p:sp>
            <p:nvSpPr>
              <p:cNvPr id="31" name="CuadroTexto 1"/>
              <p:cNvSpPr txBox="1"/>
              <p:nvPr/>
            </p:nvSpPr>
            <p:spPr>
              <a:xfrm>
                <a:off x="7596336" y="1582569"/>
                <a:ext cx="720080"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100" b="1" dirty="0" smtClean="0">
                    <a:latin typeface="Maiandra GD" panose="020E0502030308020204" pitchFamily="34" charset="0"/>
                  </a:rPr>
                  <a:t>0,17 %</a:t>
                </a:r>
                <a:endParaRPr lang="es-ES" sz="1100" b="1" dirty="0">
                  <a:latin typeface="Maiandra GD" panose="020E0502030308020204" pitchFamily="34" charset="0"/>
                </a:endParaRPr>
              </a:p>
            </p:txBody>
          </p:sp>
          <p:sp>
            <p:nvSpPr>
              <p:cNvPr id="32" name="Llamada con línea 2 (sin borde) 31"/>
              <p:cNvSpPr/>
              <p:nvPr/>
            </p:nvSpPr>
            <p:spPr>
              <a:xfrm>
                <a:off x="7740352" y="1582569"/>
                <a:ext cx="792088" cy="648072"/>
              </a:xfrm>
              <a:prstGeom prst="callout2">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Rectángulo 19"/>
            <p:cNvSpPr/>
            <p:nvPr/>
          </p:nvSpPr>
          <p:spPr>
            <a:xfrm>
              <a:off x="7569573" y="3072503"/>
              <a:ext cx="1133645" cy="253916"/>
            </a:xfrm>
            <a:prstGeom prst="rect">
              <a:avLst/>
            </a:prstGeom>
          </p:spPr>
          <p:txBody>
            <a:bodyPr wrap="none">
              <a:spAutoFit/>
            </a:bodyPr>
            <a:lstStyle/>
            <a:p>
              <a:pPr algn="ctr">
                <a:spcAft>
                  <a:spcPts val="0"/>
                </a:spcAft>
              </a:pPr>
              <a:r>
                <a:rPr lang="es-ES" sz="1050" dirty="0" smtClean="0">
                  <a:latin typeface="Maiandra GD" pitchFamily="34" charset="0"/>
                  <a:ea typeface="Times New Roman"/>
                  <a:cs typeface="Times New Roman"/>
                </a:rPr>
                <a:t>(321,562.00 ha)</a:t>
              </a:r>
              <a:endParaRPr lang="es-ES" sz="1050" dirty="0">
                <a:latin typeface="Maiandra GD" pitchFamily="34" charset="0"/>
                <a:ea typeface="Times New Roman"/>
                <a:cs typeface="Times New Roman"/>
              </a:endParaRPr>
            </a:p>
          </p:txBody>
        </p:sp>
        <p:sp>
          <p:nvSpPr>
            <p:cNvPr id="21" name="Rectángulo 20"/>
            <p:cNvSpPr/>
            <p:nvPr/>
          </p:nvSpPr>
          <p:spPr>
            <a:xfrm>
              <a:off x="6164728" y="3199461"/>
              <a:ext cx="1111203" cy="253916"/>
            </a:xfrm>
            <a:prstGeom prst="rect">
              <a:avLst/>
            </a:prstGeom>
          </p:spPr>
          <p:txBody>
            <a:bodyPr wrap="none">
              <a:spAutoFit/>
            </a:bodyPr>
            <a:lstStyle/>
            <a:p>
              <a:pPr algn="ctr">
                <a:spcAft>
                  <a:spcPts val="0"/>
                </a:spcAft>
              </a:pPr>
              <a:r>
                <a:rPr lang="es-ES" sz="1050" dirty="0" smtClean="0">
                  <a:latin typeface="Maiandra GD" pitchFamily="34" charset="0"/>
                  <a:ea typeface="Times New Roman"/>
                  <a:cs typeface="Times New Roman"/>
                </a:rPr>
                <a:t>(191,055.00 ha)</a:t>
              </a:r>
              <a:endParaRPr lang="es-ES" sz="1050" dirty="0">
                <a:latin typeface="Maiandra GD" pitchFamily="34" charset="0"/>
                <a:ea typeface="Times New Roman"/>
                <a:cs typeface="Times New Roman"/>
              </a:endParaRPr>
            </a:p>
          </p:txBody>
        </p:sp>
        <p:sp>
          <p:nvSpPr>
            <p:cNvPr id="22" name="Rectángulo 21"/>
            <p:cNvSpPr/>
            <p:nvPr/>
          </p:nvSpPr>
          <p:spPr>
            <a:xfrm>
              <a:off x="6391622" y="2563912"/>
              <a:ext cx="1085555" cy="253916"/>
            </a:xfrm>
            <a:prstGeom prst="rect">
              <a:avLst/>
            </a:prstGeom>
          </p:spPr>
          <p:txBody>
            <a:bodyPr wrap="none">
              <a:spAutoFit/>
            </a:bodyPr>
            <a:lstStyle/>
            <a:p>
              <a:pPr algn="ctr">
                <a:spcAft>
                  <a:spcPts val="0"/>
                </a:spcAft>
              </a:pPr>
              <a:r>
                <a:rPr lang="es-ES" sz="1050" dirty="0" smtClean="0">
                  <a:latin typeface="Maiandra GD" pitchFamily="34" charset="0"/>
                  <a:ea typeface="Times New Roman"/>
                  <a:cs typeface="Times New Roman"/>
                </a:rPr>
                <a:t>(111,447.00 ha)</a:t>
              </a:r>
              <a:endParaRPr lang="es-ES" sz="1050" dirty="0">
                <a:latin typeface="Maiandra GD" pitchFamily="34" charset="0"/>
                <a:ea typeface="Times New Roman"/>
                <a:cs typeface="Times New Roman"/>
              </a:endParaRPr>
            </a:p>
          </p:txBody>
        </p:sp>
        <p:sp>
          <p:nvSpPr>
            <p:cNvPr id="23" name="Rectángulo 22"/>
            <p:cNvSpPr/>
            <p:nvPr/>
          </p:nvSpPr>
          <p:spPr>
            <a:xfrm>
              <a:off x="7520960" y="1730814"/>
              <a:ext cx="981359" cy="253916"/>
            </a:xfrm>
            <a:prstGeom prst="rect">
              <a:avLst/>
            </a:prstGeom>
          </p:spPr>
          <p:txBody>
            <a:bodyPr wrap="none">
              <a:spAutoFit/>
            </a:bodyPr>
            <a:lstStyle/>
            <a:p>
              <a:pPr algn="ctr">
                <a:spcAft>
                  <a:spcPts val="0"/>
                </a:spcAft>
              </a:pPr>
              <a:r>
                <a:rPr lang="es-ES" sz="1050" dirty="0" smtClean="0">
                  <a:latin typeface="Maiandra GD" pitchFamily="34" charset="0"/>
                  <a:ea typeface="Times New Roman"/>
                  <a:cs typeface="Times New Roman"/>
                </a:rPr>
                <a:t>(1,057.00 ha)</a:t>
              </a:r>
              <a:endParaRPr lang="es-ES" sz="1050" dirty="0">
                <a:latin typeface="Maiandra GD" pitchFamily="34" charset="0"/>
                <a:ea typeface="Times New Roman"/>
                <a:cs typeface="Times New Roman"/>
              </a:endParaRPr>
            </a:p>
          </p:txBody>
        </p:sp>
      </p:grpSp>
      <p:sp>
        <p:nvSpPr>
          <p:cNvPr id="4" name="CuadroTexto 3"/>
          <p:cNvSpPr txBox="1"/>
          <p:nvPr/>
        </p:nvSpPr>
        <p:spPr>
          <a:xfrm>
            <a:off x="9104934" y="3424295"/>
            <a:ext cx="2745303" cy="1477328"/>
          </a:xfrm>
          <a:prstGeom prst="rect">
            <a:avLst/>
          </a:prstGeom>
          <a:noFill/>
        </p:spPr>
        <p:txBody>
          <a:bodyPr wrap="none" rtlCol="0">
            <a:spAutoFit/>
          </a:bodyPr>
          <a:lstStyle/>
          <a:p>
            <a:pPr algn="ctr"/>
            <a:r>
              <a:rPr lang="es-ES" dirty="0" smtClean="0">
                <a:latin typeface="Century Schoolbook"/>
              </a:rPr>
              <a:t>NOS PERMITIO</a:t>
            </a:r>
          </a:p>
          <a:p>
            <a:pPr algn="ctr"/>
            <a:r>
              <a:rPr lang="es-ES" dirty="0" smtClean="0">
                <a:latin typeface="Century Schoolbook"/>
              </a:rPr>
              <a:t>IDENTIFICAR LAS</a:t>
            </a:r>
          </a:p>
          <a:p>
            <a:pPr algn="ctr"/>
            <a:r>
              <a:rPr lang="es-ES" dirty="0" smtClean="0">
                <a:latin typeface="Century Schoolbook"/>
              </a:rPr>
              <a:t>POTENCIALIDADES</a:t>
            </a:r>
          </a:p>
          <a:p>
            <a:pPr algn="ctr"/>
            <a:r>
              <a:rPr lang="es-ES" dirty="0" smtClean="0">
                <a:latin typeface="Century Schoolbook"/>
              </a:rPr>
              <a:t>TERRITORIALES DE LA</a:t>
            </a:r>
          </a:p>
          <a:p>
            <a:pPr algn="ctr"/>
            <a:r>
              <a:rPr lang="es-ES" dirty="0" smtClean="0">
                <a:latin typeface="Century Schoolbook"/>
              </a:rPr>
              <a:t>PROVINCIA</a:t>
            </a:r>
            <a:endParaRPr lang="es-PE" dirty="0">
              <a:latin typeface="Century Schoolbook"/>
            </a:endParaRPr>
          </a:p>
        </p:txBody>
      </p:sp>
    </p:spTree>
    <p:extLst>
      <p:ext uri="{BB962C8B-B14F-4D97-AF65-F5344CB8AC3E}">
        <p14:creationId xmlns:p14="http://schemas.microsoft.com/office/powerpoint/2010/main" val="220952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43270"/>
            <a:ext cx="91426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MESO 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baseline="0" dirty="0" smtClean="0">
                <a:solidFill>
                  <a:prstClr val="black"/>
                </a:solidFill>
                <a:latin typeface="Times New Roman" panose="02020603050405020304" pitchFamily="18" charset="0"/>
                <a:cs typeface="Times New Roman" panose="02020603050405020304" pitchFamily="18" charset="0"/>
              </a:rPr>
              <a:t>DE LA SUB CUENCA DEL</a:t>
            </a:r>
            <a:r>
              <a:rPr lang="es-ES" sz="2800" b="1" dirty="0" smtClean="0">
                <a:solidFill>
                  <a:prstClr val="black"/>
                </a:solidFill>
                <a:latin typeface="Times New Roman" panose="02020603050405020304" pitchFamily="18" charset="0"/>
                <a:cs typeface="Times New Roman" panose="02020603050405020304" pitchFamily="18" charset="0"/>
              </a:rPr>
              <a:t> CUMBAZA</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F2204D2A-EB64-4F60-8EE8-EC2F46481F39}"/>
              </a:ext>
            </a:extLst>
          </p:cNvPr>
          <p:cNvSpPr/>
          <p:nvPr/>
        </p:nvSpPr>
        <p:spPr>
          <a:xfrm>
            <a:off x="480707" y="1240614"/>
            <a:ext cx="11525250" cy="5203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sp>
        <p:nvSpPr>
          <p:cNvPr id="14" name="CuadroTexto 13"/>
          <p:cNvSpPr txBox="1"/>
          <p:nvPr/>
        </p:nvSpPr>
        <p:spPr>
          <a:xfrm>
            <a:off x="547675" y="1260993"/>
            <a:ext cx="5648026" cy="707886"/>
          </a:xfrm>
          <a:prstGeom prst="rect">
            <a:avLst/>
          </a:prstGeom>
          <a:solidFill>
            <a:srgbClr val="036654"/>
          </a:solidFill>
        </p:spPr>
        <p:txBody>
          <a:bodyPr wrap="square" rtlCol="0">
            <a:spAutoFit/>
          </a:bodyPr>
          <a:lstStyle/>
          <a:p>
            <a:pPr algn="just"/>
            <a:r>
              <a:rPr lang="es-ES" sz="2000" b="1" dirty="0" smtClean="0">
                <a:solidFill>
                  <a:schemeClr val="bg1"/>
                </a:solidFill>
                <a:latin typeface="Century Schoolbook"/>
              </a:rPr>
              <a:t>Ordenanza municipal N° 009-2009-MPSM</a:t>
            </a:r>
          </a:p>
          <a:p>
            <a:pPr algn="just"/>
            <a:r>
              <a:rPr lang="es-ES" sz="2000" b="1" dirty="0">
                <a:solidFill>
                  <a:schemeClr val="bg1"/>
                </a:solidFill>
                <a:latin typeface="Century Schoolbook"/>
              </a:rPr>
              <a:t>Ordenanza Municipal N° 007-2009/MPL</a:t>
            </a:r>
            <a:endParaRPr lang="es-ES" sz="2000" b="1" dirty="0" smtClean="0">
              <a:solidFill>
                <a:schemeClr val="bg1"/>
              </a:solidFill>
              <a:latin typeface="Century Schoolbook"/>
            </a:endParaRPr>
          </a:p>
        </p:txBody>
      </p:sp>
      <p:sp>
        <p:nvSpPr>
          <p:cNvPr id="4" name="CuadroTexto 3"/>
          <p:cNvSpPr txBox="1"/>
          <p:nvPr/>
        </p:nvSpPr>
        <p:spPr>
          <a:xfrm>
            <a:off x="9366819" y="3344728"/>
            <a:ext cx="2541080" cy="1200329"/>
          </a:xfrm>
          <a:prstGeom prst="rect">
            <a:avLst/>
          </a:prstGeom>
          <a:noFill/>
        </p:spPr>
        <p:txBody>
          <a:bodyPr wrap="none" rtlCol="0">
            <a:spAutoFit/>
          </a:bodyPr>
          <a:lstStyle/>
          <a:p>
            <a:pPr algn="ctr"/>
            <a:r>
              <a:rPr lang="es-ES" dirty="0" smtClean="0">
                <a:latin typeface="Century Schoolbook"/>
              </a:rPr>
              <a:t>NOS PERMITIO</a:t>
            </a:r>
          </a:p>
          <a:p>
            <a:pPr algn="ctr"/>
            <a:r>
              <a:rPr lang="es-ES" dirty="0" smtClean="0">
                <a:latin typeface="Century Schoolbook"/>
              </a:rPr>
              <a:t>IDENTIFICAR LAS</a:t>
            </a:r>
          </a:p>
          <a:p>
            <a:pPr algn="ctr"/>
            <a:r>
              <a:rPr lang="es-ES" dirty="0" smtClean="0">
                <a:latin typeface="Century Schoolbook"/>
              </a:rPr>
              <a:t>POTENCIALIDADES</a:t>
            </a:r>
          </a:p>
          <a:p>
            <a:pPr algn="ctr"/>
            <a:r>
              <a:rPr lang="es-ES" dirty="0" smtClean="0">
                <a:latin typeface="Century Schoolbook"/>
              </a:rPr>
              <a:t>TERRITORIALES</a:t>
            </a:r>
            <a:endParaRPr lang="es-PE" dirty="0">
              <a:latin typeface="Century Schoolbook"/>
            </a:endParaRP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27683" t="4085" r="23525" b="4024"/>
          <a:stretch/>
        </p:blipFill>
        <p:spPr>
          <a:xfrm>
            <a:off x="1562089" y="2019060"/>
            <a:ext cx="3997567" cy="4343947"/>
          </a:xfrm>
          <a:prstGeom prst="rect">
            <a:avLst/>
          </a:prstGeom>
        </p:spPr>
      </p:pic>
      <p:pic>
        <p:nvPicPr>
          <p:cNvPr id="5" name="Imagen 4"/>
          <p:cNvPicPr>
            <a:picLocks noChangeAspect="1"/>
          </p:cNvPicPr>
          <p:nvPr/>
        </p:nvPicPr>
        <p:blipFill>
          <a:blip r:embed="rId5"/>
          <a:stretch>
            <a:fillRect/>
          </a:stretch>
        </p:blipFill>
        <p:spPr>
          <a:xfrm>
            <a:off x="8841480" y="4829880"/>
            <a:ext cx="3022575" cy="1447667"/>
          </a:xfrm>
          <a:prstGeom prst="rect">
            <a:avLst/>
          </a:prstGeom>
        </p:spPr>
      </p:pic>
      <p:grpSp>
        <p:nvGrpSpPr>
          <p:cNvPr id="7" name="Grupo 6"/>
          <p:cNvGrpSpPr/>
          <p:nvPr/>
        </p:nvGrpSpPr>
        <p:grpSpPr>
          <a:xfrm>
            <a:off x="5464100" y="984456"/>
            <a:ext cx="4298763" cy="4879678"/>
            <a:chOff x="5464100" y="984456"/>
            <a:chExt cx="4298763" cy="4879678"/>
          </a:xfrm>
        </p:grpSpPr>
        <p:graphicFrame>
          <p:nvGraphicFramePr>
            <p:cNvPr id="34" name="Gráfico 33"/>
            <p:cNvGraphicFramePr>
              <a:graphicFrameLocks/>
            </p:cNvGraphicFramePr>
            <p:nvPr>
              <p:extLst>
                <p:ext uri="{D42A27DB-BD31-4B8C-83A1-F6EECF244321}">
                  <p14:modId xmlns:p14="http://schemas.microsoft.com/office/powerpoint/2010/main" val="682381836"/>
                </p:ext>
              </p:extLst>
            </p:nvPr>
          </p:nvGraphicFramePr>
          <p:xfrm>
            <a:off x="5464100" y="984456"/>
            <a:ext cx="3304690" cy="4879678"/>
          </p:xfrm>
          <a:graphic>
            <a:graphicData uri="http://schemas.openxmlformats.org/drawingml/2006/chart">
              <c:chart xmlns:c="http://schemas.openxmlformats.org/drawingml/2006/chart" xmlns:r="http://schemas.openxmlformats.org/officeDocument/2006/relationships" r:id="rId6"/>
            </a:graphicData>
          </a:graphic>
        </p:graphicFrame>
        <p:sp>
          <p:nvSpPr>
            <p:cNvPr id="35" name="Rectángulo 34"/>
            <p:cNvSpPr/>
            <p:nvPr/>
          </p:nvSpPr>
          <p:spPr>
            <a:xfrm>
              <a:off x="5988410" y="2648126"/>
              <a:ext cx="1000595" cy="253916"/>
            </a:xfrm>
            <a:prstGeom prst="rect">
              <a:avLst/>
            </a:prstGeom>
          </p:spPr>
          <p:txBody>
            <a:bodyPr wrap="square">
              <a:spAutoFit/>
            </a:bodyPr>
            <a:lstStyle/>
            <a:p>
              <a:pPr algn="ctr">
                <a:spcAft>
                  <a:spcPts val="0"/>
                </a:spcAft>
              </a:pPr>
              <a:r>
                <a:rPr lang="es-ES" sz="1050" dirty="0" smtClean="0">
                  <a:latin typeface="Maiandra GD" pitchFamily="34" charset="0"/>
                  <a:ea typeface="Times New Roman"/>
                  <a:cs typeface="Times New Roman"/>
                </a:rPr>
                <a:t>(8,995.52 ha)</a:t>
              </a:r>
              <a:endParaRPr lang="es-ES" sz="1050" dirty="0">
                <a:latin typeface="Maiandra GD" pitchFamily="34" charset="0"/>
                <a:ea typeface="Times New Roman"/>
                <a:cs typeface="Times New Roman"/>
              </a:endParaRPr>
            </a:p>
          </p:txBody>
        </p:sp>
        <p:sp>
          <p:nvSpPr>
            <p:cNvPr id="37" name="CuadroTexto 1"/>
            <p:cNvSpPr txBox="1"/>
            <p:nvPr/>
          </p:nvSpPr>
          <p:spPr>
            <a:xfrm>
              <a:off x="6078193" y="2517188"/>
              <a:ext cx="720080"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000" b="1" dirty="0" smtClean="0">
                  <a:latin typeface="Maiandra GD" panose="020E0502030308020204" pitchFamily="34" charset="0"/>
                </a:rPr>
                <a:t>15,75 %</a:t>
              </a:r>
              <a:endParaRPr lang="es-ES" sz="1000" b="1" dirty="0">
                <a:latin typeface="Maiandra GD" panose="020E0502030308020204" pitchFamily="34" charset="0"/>
              </a:endParaRPr>
            </a:p>
          </p:txBody>
        </p:sp>
        <p:sp>
          <p:nvSpPr>
            <p:cNvPr id="38" name="Llamada con línea 2 (sin borde) 37"/>
            <p:cNvSpPr/>
            <p:nvPr/>
          </p:nvSpPr>
          <p:spPr>
            <a:xfrm>
              <a:off x="8970775" y="2375938"/>
              <a:ext cx="792088" cy="648072"/>
            </a:xfrm>
            <a:prstGeom prst="callout2">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39"/>
            <p:cNvSpPr/>
            <p:nvPr/>
          </p:nvSpPr>
          <p:spPr>
            <a:xfrm>
              <a:off x="6460666" y="3417532"/>
              <a:ext cx="1082349" cy="253916"/>
            </a:xfrm>
            <a:prstGeom prst="rect">
              <a:avLst/>
            </a:prstGeom>
          </p:spPr>
          <p:txBody>
            <a:bodyPr wrap="none">
              <a:spAutoFit/>
            </a:bodyPr>
            <a:lstStyle/>
            <a:p>
              <a:pPr algn="ctr">
                <a:spcAft>
                  <a:spcPts val="0"/>
                </a:spcAft>
              </a:pPr>
              <a:r>
                <a:rPr lang="es-ES" sz="1050" dirty="0" smtClean="0">
                  <a:latin typeface="Maiandra GD" pitchFamily="34" charset="0"/>
                  <a:ea typeface="Times New Roman"/>
                  <a:cs typeface="Times New Roman"/>
                </a:rPr>
                <a:t>(30,700.62 ha)</a:t>
              </a:r>
              <a:endParaRPr lang="es-ES" sz="1050" dirty="0">
                <a:latin typeface="Maiandra GD" pitchFamily="34" charset="0"/>
                <a:ea typeface="Times New Roman"/>
                <a:cs typeface="Times New Roman"/>
              </a:endParaRPr>
            </a:p>
          </p:txBody>
        </p:sp>
        <p:sp>
          <p:nvSpPr>
            <p:cNvPr id="41" name="CuadroTexto 1"/>
            <p:cNvSpPr txBox="1"/>
            <p:nvPr/>
          </p:nvSpPr>
          <p:spPr>
            <a:xfrm>
              <a:off x="6605797" y="3270685"/>
              <a:ext cx="792088"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b="1" dirty="0" smtClean="0">
                  <a:latin typeface="Maiandra GD" panose="020E0502030308020204" pitchFamily="34" charset="0"/>
                </a:rPr>
                <a:t>53</a:t>
              </a:r>
              <a:r>
                <a:rPr lang="es-ES" sz="1100" b="1" dirty="0" smtClean="0">
                  <a:latin typeface="Maiandra GD" panose="020E0502030308020204" pitchFamily="34" charset="0"/>
                </a:rPr>
                <a:t>,75 %</a:t>
              </a:r>
              <a:endParaRPr lang="es-ES" sz="1100" b="1" dirty="0">
                <a:latin typeface="Maiandra GD" panose="020E0502030308020204" pitchFamily="34" charset="0"/>
              </a:endParaRPr>
            </a:p>
          </p:txBody>
        </p:sp>
        <p:sp>
          <p:nvSpPr>
            <p:cNvPr id="42" name="CuadroTexto 1"/>
            <p:cNvSpPr txBox="1"/>
            <p:nvPr/>
          </p:nvSpPr>
          <p:spPr>
            <a:xfrm>
              <a:off x="7177846" y="2527994"/>
              <a:ext cx="792088"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100" b="1" dirty="0" smtClean="0">
                  <a:latin typeface="Maiandra GD" panose="020E0502030308020204" pitchFamily="34" charset="0"/>
                </a:rPr>
                <a:t>25,22 %</a:t>
              </a:r>
              <a:endParaRPr lang="es-ES" sz="1100" b="1" dirty="0">
                <a:latin typeface="Maiandra GD" panose="020E0502030308020204" pitchFamily="34" charset="0"/>
              </a:endParaRPr>
            </a:p>
          </p:txBody>
        </p:sp>
        <p:sp>
          <p:nvSpPr>
            <p:cNvPr id="43" name="Rectángulo 42"/>
            <p:cNvSpPr/>
            <p:nvPr/>
          </p:nvSpPr>
          <p:spPr>
            <a:xfrm>
              <a:off x="7126428" y="2672737"/>
              <a:ext cx="1056700" cy="253916"/>
            </a:xfrm>
            <a:prstGeom prst="rect">
              <a:avLst/>
            </a:prstGeom>
          </p:spPr>
          <p:txBody>
            <a:bodyPr wrap="none">
              <a:spAutoFit/>
            </a:bodyPr>
            <a:lstStyle/>
            <a:p>
              <a:pPr algn="ctr">
                <a:spcAft>
                  <a:spcPts val="0"/>
                </a:spcAft>
              </a:pPr>
              <a:r>
                <a:rPr lang="es-ES" sz="1050" dirty="0" smtClean="0">
                  <a:latin typeface="Maiandra GD" pitchFamily="34" charset="0"/>
                  <a:ea typeface="Times New Roman"/>
                  <a:cs typeface="Times New Roman"/>
                </a:rPr>
                <a:t>(14,403.40 ha)</a:t>
              </a:r>
              <a:endParaRPr lang="es-ES" sz="1050" dirty="0">
                <a:latin typeface="Maiandra GD" pitchFamily="34" charset="0"/>
                <a:ea typeface="Times New Roman"/>
                <a:cs typeface="Times New Roman"/>
              </a:endParaRPr>
            </a:p>
          </p:txBody>
        </p:sp>
        <p:sp>
          <p:nvSpPr>
            <p:cNvPr id="44" name="Rectángulo 43"/>
            <p:cNvSpPr/>
            <p:nvPr/>
          </p:nvSpPr>
          <p:spPr>
            <a:xfrm>
              <a:off x="8862435" y="2539018"/>
              <a:ext cx="885179" cy="253916"/>
            </a:xfrm>
            <a:prstGeom prst="rect">
              <a:avLst/>
            </a:prstGeom>
          </p:spPr>
          <p:txBody>
            <a:bodyPr wrap="none">
              <a:spAutoFit/>
            </a:bodyPr>
            <a:lstStyle/>
            <a:p>
              <a:pPr algn="ctr">
                <a:spcAft>
                  <a:spcPts val="0"/>
                </a:spcAft>
              </a:pPr>
              <a:r>
                <a:rPr lang="es-ES" sz="1050" dirty="0" smtClean="0">
                  <a:latin typeface="Maiandra GD" pitchFamily="34" charset="0"/>
                  <a:ea typeface="Times New Roman"/>
                  <a:cs typeface="Times New Roman"/>
                </a:rPr>
                <a:t>(327.58 ha)</a:t>
              </a:r>
              <a:endParaRPr lang="es-ES" sz="1050" dirty="0">
                <a:latin typeface="Maiandra GD" pitchFamily="34" charset="0"/>
                <a:ea typeface="Times New Roman"/>
                <a:cs typeface="Times New Roman"/>
              </a:endParaRPr>
            </a:p>
          </p:txBody>
        </p:sp>
        <p:sp>
          <p:nvSpPr>
            <p:cNvPr id="45" name="Rectángulo 44"/>
            <p:cNvSpPr/>
            <p:nvPr/>
          </p:nvSpPr>
          <p:spPr>
            <a:xfrm>
              <a:off x="7156520" y="1933600"/>
              <a:ext cx="1002198" cy="253916"/>
            </a:xfrm>
            <a:prstGeom prst="rect">
              <a:avLst/>
            </a:prstGeom>
          </p:spPr>
          <p:txBody>
            <a:bodyPr wrap="none">
              <a:spAutoFit/>
            </a:bodyPr>
            <a:lstStyle/>
            <a:p>
              <a:pPr algn="ctr">
                <a:spcAft>
                  <a:spcPts val="0"/>
                </a:spcAft>
              </a:pPr>
              <a:r>
                <a:rPr lang="es-ES" sz="1050" dirty="0" smtClean="0">
                  <a:latin typeface="Maiandra GD" pitchFamily="34" charset="0"/>
                  <a:ea typeface="Times New Roman"/>
                  <a:cs typeface="Times New Roman"/>
                </a:rPr>
                <a:t>(2,693.07 ha)</a:t>
              </a:r>
              <a:endParaRPr lang="es-ES" sz="1050" dirty="0">
                <a:latin typeface="Maiandra GD" pitchFamily="34" charset="0"/>
                <a:ea typeface="Times New Roman"/>
                <a:cs typeface="Times New Roman"/>
              </a:endParaRPr>
            </a:p>
          </p:txBody>
        </p:sp>
        <p:sp>
          <p:nvSpPr>
            <p:cNvPr id="46" name="CuadroTexto 1"/>
            <p:cNvSpPr txBox="1"/>
            <p:nvPr/>
          </p:nvSpPr>
          <p:spPr>
            <a:xfrm>
              <a:off x="8841480" y="2359461"/>
              <a:ext cx="792088"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b="1" dirty="0">
                  <a:latin typeface="Maiandra GD" panose="020E0502030308020204" pitchFamily="34" charset="0"/>
                </a:rPr>
                <a:t>0</a:t>
              </a:r>
              <a:r>
                <a:rPr lang="es-ES" sz="1100" b="1" dirty="0" smtClean="0">
                  <a:latin typeface="Maiandra GD" panose="020E0502030308020204" pitchFamily="34" charset="0"/>
                </a:rPr>
                <a:t>,57 %</a:t>
              </a:r>
              <a:endParaRPr lang="es-ES" sz="1100" b="1" dirty="0">
                <a:latin typeface="Maiandra GD" panose="020E0502030308020204" pitchFamily="34" charset="0"/>
              </a:endParaRPr>
            </a:p>
          </p:txBody>
        </p:sp>
        <p:sp>
          <p:nvSpPr>
            <p:cNvPr id="47" name="CuadroTexto 1"/>
            <p:cNvSpPr txBox="1"/>
            <p:nvPr/>
          </p:nvSpPr>
          <p:spPr>
            <a:xfrm>
              <a:off x="7213395" y="1797993"/>
              <a:ext cx="792088"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b="1" dirty="0" smtClean="0">
                  <a:latin typeface="Maiandra GD" panose="020E0502030308020204" pitchFamily="34" charset="0"/>
                </a:rPr>
                <a:t>4</a:t>
              </a:r>
              <a:r>
                <a:rPr lang="es-ES" sz="1100" b="1" dirty="0" smtClean="0">
                  <a:latin typeface="Maiandra GD" panose="020E0502030308020204" pitchFamily="34" charset="0"/>
                </a:rPr>
                <a:t>,71 %</a:t>
              </a:r>
              <a:endParaRPr lang="es-ES" sz="1100" b="1" dirty="0">
                <a:latin typeface="Maiandra GD" panose="020E0502030308020204" pitchFamily="34" charset="0"/>
              </a:endParaRPr>
            </a:p>
          </p:txBody>
        </p:sp>
        <p:sp>
          <p:nvSpPr>
            <p:cNvPr id="48" name="Llamada con línea 2 (sin borde) 47"/>
            <p:cNvSpPr/>
            <p:nvPr/>
          </p:nvSpPr>
          <p:spPr>
            <a:xfrm>
              <a:off x="7313292" y="1803803"/>
              <a:ext cx="792088" cy="648072"/>
            </a:xfrm>
            <a:prstGeom prst="callout2">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51874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B4C89D5-BF22-4BDB-A95D-2351B6A3A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Picture 1" descr="Membretado">
            <a:extLst>
              <a:ext uri="{FF2B5EF4-FFF2-40B4-BE49-F238E27FC236}">
                <a16:creationId xmlns:a16="http://schemas.microsoft.com/office/drawing/2014/main" id="{7F79ED5B-8C5E-46AE-AD79-79370B2AE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8" r="74643" b="3632"/>
          <a:stretch/>
        </p:blipFill>
        <p:spPr bwMode="auto">
          <a:xfrm>
            <a:off x="192041" y="41334"/>
            <a:ext cx="1694011" cy="83173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DB27EF-C89A-4403-BEA7-AE043744785B}"/>
              </a:ext>
            </a:extLst>
          </p:cNvPr>
          <p:cNvSpPr txBox="1"/>
          <p:nvPr/>
        </p:nvSpPr>
        <p:spPr>
          <a:xfrm>
            <a:off x="2226933" y="43270"/>
            <a:ext cx="91426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MESO ZONIFICACIÓN ECOLÓGICA</a:t>
            </a:r>
            <a:r>
              <a:rPr kumimoji="0" lang="es-PE"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ECONÓMICA</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baseline="0" dirty="0" smtClean="0">
                <a:solidFill>
                  <a:prstClr val="black"/>
                </a:solidFill>
                <a:latin typeface="Times New Roman" panose="02020603050405020304" pitchFamily="18" charset="0"/>
                <a:cs typeface="Times New Roman" panose="02020603050405020304" pitchFamily="18" charset="0"/>
              </a:rPr>
              <a:t>DE LA SUB CUENCA DEL</a:t>
            </a:r>
            <a:r>
              <a:rPr lang="es-ES" sz="2800" b="1" dirty="0" smtClean="0">
                <a:solidFill>
                  <a:prstClr val="black"/>
                </a:solidFill>
                <a:latin typeface="Times New Roman" panose="02020603050405020304" pitchFamily="18" charset="0"/>
                <a:cs typeface="Times New Roman" panose="02020603050405020304" pitchFamily="18" charset="0"/>
              </a:rPr>
              <a:t> CUMBAZA</a:t>
            </a:r>
            <a:endParaRPr kumimoji="0" lang="es-PE"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 name="Conector recto 2">
            <a:extLst>
              <a:ext uri="{FF2B5EF4-FFF2-40B4-BE49-F238E27FC236}">
                <a16:creationId xmlns:a16="http://schemas.microsoft.com/office/drawing/2014/main" id="{E49C6489-5BBF-4014-93D2-2D37374477E0}"/>
              </a:ext>
            </a:extLst>
          </p:cNvPr>
          <p:cNvCxnSpPr>
            <a:cxnSpLocks/>
          </p:cNvCxnSpPr>
          <p:nvPr/>
        </p:nvCxnSpPr>
        <p:spPr>
          <a:xfrm flipV="1">
            <a:off x="0" y="942845"/>
            <a:ext cx="12192000" cy="757"/>
          </a:xfrm>
          <a:prstGeom prst="line">
            <a:avLst/>
          </a:prstGeom>
          <a:ln w="63500">
            <a:solidFill>
              <a:srgbClr val="036654"/>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F2204D2A-EB64-4F60-8EE8-EC2F46481F39}"/>
              </a:ext>
            </a:extLst>
          </p:cNvPr>
          <p:cNvSpPr/>
          <p:nvPr/>
        </p:nvSpPr>
        <p:spPr>
          <a:xfrm>
            <a:off x="480707" y="1240614"/>
            <a:ext cx="11525250" cy="52034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upo 24">
            <a:extLst>
              <a:ext uri="{FF2B5EF4-FFF2-40B4-BE49-F238E27FC236}">
                <a16:creationId xmlns:a16="http://schemas.microsoft.com/office/drawing/2014/main" id="{29255B7C-A129-43A2-B7F7-2D131E972C06}"/>
              </a:ext>
            </a:extLst>
          </p:cNvPr>
          <p:cNvGrpSpPr/>
          <p:nvPr/>
        </p:nvGrpSpPr>
        <p:grpSpPr>
          <a:xfrm>
            <a:off x="10325100" y="6514584"/>
            <a:ext cx="1798729" cy="343416"/>
            <a:chOff x="9820275" y="6305885"/>
            <a:chExt cx="1798729" cy="343416"/>
          </a:xfrm>
        </p:grpSpPr>
        <p:pic>
          <p:nvPicPr>
            <p:cNvPr id="26" name="Imagen 25">
              <a:extLst>
                <a:ext uri="{FF2B5EF4-FFF2-40B4-BE49-F238E27FC236}">
                  <a16:creationId xmlns:a16="http://schemas.microsoft.com/office/drawing/2014/main" id="{3CA6885B-1CA0-41B6-AD0D-0C9F72DDD488}"/>
                </a:ext>
              </a:extLst>
            </p:cNvPr>
            <p:cNvPicPr>
              <a:picLocks noChangeAspect="1"/>
            </p:cNvPicPr>
            <p:nvPr/>
          </p:nvPicPr>
          <p:blipFill rotWithShape="1">
            <a:blip r:embed="rId3"/>
            <a:srcRect l="25323" t="93814" r="27498" b="217"/>
            <a:stretch/>
          </p:blipFill>
          <p:spPr>
            <a:xfrm>
              <a:off x="9820275" y="6305885"/>
              <a:ext cx="1798729" cy="179376"/>
            </a:xfrm>
            <a:prstGeom prst="rect">
              <a:avLst/>
            </a:prstGeom>
          </p:spPr>
        </p:pic>
        <p:pic>
          <p:nvPicPr>
            <p:cNvPr id="27" name="Imagen 26">
              <a:extLst>
                <a:ext uri="{FF2B5EF4-FFF2-40B4-BE49-F238E27FC236}">
                  <a16:creationId xmlns:a16="http://schemas.microsoft.com/office/drawing/2014/main" id="{1000E4C3-0BB9-4AD7-BA3C-9E5D76C338E1}"/>
                </a:ext>
              </a:extLst>
            </p:cNvPr>
            <p:cNvPicPr>
              <a:picLocks noChangeAspect="1"/>
            </p:cNvPicPr>
            <p:nvPr/>
          </p:nvPicPr>
          <p:blipFill rotWithShape="1">
            <a:blip r:embed="rId3"/>
            <a:srcRect t="76644" b="16696"/>
            <a:stretch/>
          </p:blipFill>
          <p:spPr>
            <a:xfrm>
              <a:off x="9820275" y="6491017"/>
              <a:ext cx="1798729" cy="158284"/>
            </a:xfrm>
            <a:prstGeom prst="rect">
              <a:avLst/>
            </a:prstGeom>
          </p:spPr>
        </p:pic>
      </p:grpSp>
      <p:sp>
        <p:nvSpPr>
          <p:cNvPr id="14" name="CuadroTexto 13"/>
          <p:cNvSpPr txBox="1"/>
          <p:nvPr/>
        </p:nvSpPr>
        <p:spPr>
          <a:xfrm>
            <a:off x="600075" y="1346613"/>
            <a:ext cx="11020425" cy="461665"/>
          </a:xfrm>
          <a:prstGeom prst="rect">
            <a:avLst/>
          </a:prstGeom>
          <a:solidFill>
            <a:srgbClr val="036654"/>
          </a:solidFill>
        </p:spPr>
        <p:txBody>
          <a:bodyPr wrap="square" rtlCol="0">
            <a:spAutoFit/>
          </a:bodyPr>
          <a:lstStyle/>
          <a:p>
            <a:pPr algn="ctr"/>
            <a:r>
              <a:rPr lang="es-ES" sz="2400" b="1" dirty="0" smtClean="0">
                <a:solidFill>
                  <a:schemeClr val="bg1"/>
                </a:solidFill>
                <a:latin typeface="Century Schoolbook"/>
              </a:rPr>
              <a:t>Ordenanza Municipal N° 001-2013-A-MPP</a:t>
            </a:r>
          </a:p>
        </p:txBody>
      </p:sp>
      <p:sp>
        <p:nvSpPr>
          <p:cNvPr id="4" name="CuadroTexto 3"/>
          <p:cNvSpPr txBox="1"/>
          <p:nvPr/>
        </p:nvSpPr>
        <p:spPr>
          <a:xfrm>
            <a:off x="9237524" y="3671448"/>
            <a:ext cx="2541080" cy="1200329"/>
          </a:xfrm>
          <a:prstGeom prst="rect">
            <a:avLst/>
          </a:prstGeom>
          <a:noFill/>
        </p:spPr>
        <p:txBody>
          <a:bodyPr wrap="none" rtlCol="0">
            <a:spAutoFit/>
          </a:bodyPr>
          <a:lstStyle/>
          <a:p>
            <a:pPr algn="ctr"/>
            <a:r>
              <a:rPr lang="es-ES" dirty="0" smtClean="0">
                <a:latin typeface="Century Schoolbook"/>
              </a:rPr>
              <a:t>NOS PERMITIO</a:t>
            </a:r>
          </a:p>
          <a:p>
            <a:pPr algn="ctr"/>
            <a:r>
              <a:rPr lang="es-ES" dirty="0" smtClean="0">
                <a:latin typeface="Century Schoolbook"/>
              </a:rPr>
              <a:t>IDENTIFICAR LAS</a:t>
            </a:r>
          </a:p>
          <a:p>
            <a:pPr algn="ctr"/>
            <a:r>
              <a:rPr lang="es-ES" dirty="0" smtClean="0">
                <a:latin typeface="Century Schoolbook"/>
              </a:rPr>
              <a:t>POTENCIALIDADES</a:t>
            </a:r>
          </a:p>
          <a:p>
            <a:pPr algn="ctr"/>
            <a:r>
              <a:rPr lang="es-ES" dirty="0" smtClean="0">
                <a:latin typeface="Century Schoolbook"/>
              </a:rPr>
              <a:t>TERRITORIALES</a:t>
            </a:r>
            <a:endParaRPr lang="es-PE" dirty="0">
              <a:latin typeface="Century Schoolbook"/>
            </a:endParaRPr>
          </a:p>
        </p:txBody>
      </p:sp>
      <p:pic>
        <p:nvPicPr>
          <p:cNvPr id="28" name="Imagen 27"/>
          <p:cNvPicPr>
            <a:picLocks noChangeAspect="1"/>
          </p:cNvPicPr>
          <p:nvPr/>
        </p:nvPicPr>
        <p:blipFill rotWithShape="1">
          <a:blip r:embed="rId4"/>
          <a:srcRect t="1" b="55015"/>
          <a:stretch/>
        </p:blipFill>
        <p:spPr>
          <a:xfrm>
            <a:off x="1841257" y="4701810"/>
            <a:ext cx="1419037" cy="387923"/>
          </a:xfrm>
          <a:prstGeom prst="rect">
            <a:avLst/>
          </a:prstGeom>
        </p:spPr>
      </p:pic>
      <p:pic>
        <p:nvPicPr>
          <p:cNvPr id="29" name="Imagen 28"/>
          <p:cNvPicPr>
            <a:picLocks noChangeAspect="1"/>
          </p:cNvPicPr>
          <p:nvPr/>
        </p:nvPicPr>
        <p:blipFill rotWithShape="1">
          <a:blip r:embed="rId5"/>
          <a:srcRect b="54024"/>
          <a:stretch/>
        </p:blipFill>
        <p:spPr>
          <a:xfrm>
            <a:off x="1533368" y="1949252"/>
            <a:ext cx="2137774" cy="397281"/>
          </a:xfrm>
          <a:prstGeom prst="rect">
            <a:avLst/>
          </a:prstGeom>
        </p:spPr>
      </p:pic>
      <p:pic>
        <p:nvPicPr>
          <p:cNvPr id="30" name="Imagen 29"/>
          <p:cNvPicPr>
            <a:picLocks noChangeAspect="1"/>
          </p:cNvPicPr>
          <p:nvPr/>
        </p:nvPicPr>
        <p:blipFill rotWithShape="1">
          <a:blip r:embed="rId6"/>
          <a:srcRect b="54347"/>
          <a:stretch/>
        </p:blipFill>
        <p:spPr>
          <a:xfrm>
            <a:off x="1917927" y="2901208"/>
            <a:ext cx="1342367" cy="368192"/>
          </a:xfrm>
          <a:prstGeom prst="rect">
            <a:avLst/>
          </a:prstGeom>
        </p:spPr>
      </p:pic>
      <p:pic>
        <p:nvPicPr>
          <p:cNvPr id="31" name="Imagen 30"/>
          <p:cNvPicPr>
            <a:picLocks noChangeAspect="1"/>
          </p:cNvPicPr>
          <p:nvPr/>
        </p:nvPicPr>
        <p:blipFill rotWithShape="1">
          <a:blip r:embed="rId7"/>
          <a:srcRect b="55604"/>
          <a:stretch/>
        </p:blipFill>
        <p:spPr>
          <a:xfrm>
            <a:off x="1670318" y="3815245"/>
            <a:ext cx="1774063" cy="351621"/>
          </a:xfrm>
          <a:prstGeom prst="rect">
            <a:avLst/>
          </a:prstGeom>
        </p:spPr>
      </p:pic>
      <p:sp>
        <p:nvSpPr>
          <p:cNvPr id="32" name="CuadroTexto 31"/>
          <p:cNvSpPr txBox="1"/>
          <p:nvPr/>
        </p:nvSpPr>
        <p:spPr>
          <a:xfrm>
            <a:off x="1967823" y="2299507"/>
            <a:ext cx="1207075" cy="292388"/>
          </a:xfrm>
          <a:prstGeom prst="rect">
            <a:avLst/>
          </a:prstGeom>
          <a:noFill/>
        </p:spPr>
        <p:txBody>
          <a:bodyPr wrap="square" rtlCol="0">
            <a:spAutoFit/>
          </a:bodyPr>
          <a:lstStyle/>
          <a:p>
            <a:pPr algn="ctr"/>
            <a:r>
              <a:rPr lang="es-ES" sz="1300" dirty="0" smtClean="0"/>
              <a:t>63,016.08 ha</a:t>
            </a:r>
            <a:endParaRPr lang="es-ES" sz="1300" dirty="0"/>
          </a:p>
        </p:txBody>
      </p:sp>
      <p:sp>
        <p:nvSpPr>
          <p:cNvPr id="33" name="CuadroTexto 32"/>
          <p:cNvSpPr txBox="1"/>
          <p:nvPr/>
        </p:nvSpPr>
        <p:spPr>
          <a:xfrm>
            <a:off x="2091042" y="2474357"/>
            <a:ext cx="941246" cy="338554"/>
          </a:xfrm>
          <a:prstGeom prst="rect">
            <a:avLst/>
          </a:prstGeom>
          <a:noFill/>
        </p:spPr>
        <p:txBody>
          <a:bodyPr wrap="square" rtlCol="0">
            <a:spAutoFit/>
          </a:bodyPr>
          <a:lstStyle/>
          <a:p>
            <a:pPr algn="ctr"/>
            <a:r>
              <a:rPr lang="es-ES" sz="1600" b="1" dirty="0" smtClean="0">
                <a:solidFill>
                  <a:srgbClr val="FF0000"/>
                </a:solidFill>
              </a:rPr>
              <a:t>30.61 %</a:t>
            </a:r>
            <a:endParaRPr lang="es-ES" sz="1600" b="1" dirty="0">
              <a:solidFill>
                <a:srgbClr val="FF0000"/>
              </a:solidFill>
            </a:endParaRPr>
          </a:p>
        </p:txBody>
      </p:sp>
      <p:sp>
        <p:nvSpPr>
          <p:cNvPr id="36" name="CuadroTexto 35"/>
          <p:cNvSpPr txBox="1"/>
          <p:nvPr/>
        </p:nvSpPr>
        <p:spPr>
          <a:xfrm>
            <a:off x="1974673" y="3183211"/>
            <a:ext cx="1207075" cy="292388"/>
          </a:xfrm>
          <a:prstGeom prst="rect">
            <a:avLst/>
          </a:prstGeom>
          <a:noFill/>
        </p:spPr>
        <p:txBody>
          <a:bodyPr wrap="square" rtlCol="0">
            <a:spAutoFit/>
          </a:bodyPr>
          <a:lstStyle/>
          <a:p>
            <a:pPr algn="ctr"/>
            <a:r>
              <a:rPr lang="es-ES" sz="1300" dirty="0" smtClean="0"/>
              <a:t>64,820.97 ha</a:t>
            </a:r>
            <a:endParaRPr lang="es-ES" sz="1300" dirty="0"/>
          </a:p>
        </p:txBody>
      </p:sp>
      <p:sp>
        <p:nvSpPr>
          <p:cNvPr id="39" name="CuadroTexto 38"/>
          <p:cNvSpPr txBox="1"/>
          <p:nvPr/>
        </p:nvSpPr>
        <p:spPr>
          <a:xfrm>
            <a:off x="2075593" y="3357697"/>
            <a:ext cx="941246" cy="338554"/>
          </a:xfrm>
          <a:prstGeom prst="rect">
            <a:avLst/>
          </a:prstGeom>
          <a:noFill/>
        </p:spPr>
        <p:txBody>
          <a:bodyPr wrap="square" rtlCol="0">
            <a:spAutoFit/>
          </a:bodyPr>
          <a:lstStyle/>
          <a:p>
            <a:pPr algn="ctr"/>
            <a:r>
              <a:rPr lang="es-ES" sz="1600" b="1" dirty="0" smtClean="0">
                <a:solidFill>
                  <a:srgbClr val="FF0000"/>
                </a:solidFill>
              </a:rPr>
              <a:t>31.49 %</a:t>
            </a:r>
            <a:endParaRPr lang="es-ES" sz="1600" b="1" dirty="0">
              <a:solidFill>
                <a:srgbClr val="FF0000"/>
              </a:solidFill>
            </a:endParaRPr>
          </a:p>
        </p:txBody>
      </p:sp>
      <p:sp>
        <p:nvSpPr>
          <p:cNvPr id="49" name="CuadroTexto 48"/>
          <p:cNvSpPr txBox="1"/>
          <p:nvPr/>
        </p:nvSpPr>
        <p:spPr>
          <a:xfrm>
            <a:off x="1965702" y="4116597"/>
            <a:ext cx="1207075" cy="292388"/>
          </a:xfrm>
          <a:prstGeom prst="rect">
            <a:avLst/>
          </a:prstGeom>
          <a:noFill/>
        </p:spPr>
        <p:txBody>
          <a:bodyPr wrap="square" rtlCol="0">
            <a:spAutoFit/>
          </a:bodyPr>
          <a:lstStyle/>
          <a:p>
            <a:pPr algn="ctr"/>
            <a:r>
              <a:rPr lang="es-ES" sz="1300" dirty="0" smtClean="0"/>
              <a:t>76,269.62 ha</a:t>
            </a:r>
            <a:endParaRPr lang="es-ES" sz="1300" dirty="0"/>
          </a:p>
        </p:txBody>
      </p:sp>
      <p:sp>
        <p:nvSpPr>
          <p:cNvPr id="50" name="CuadroTexto 49"/>
          <p:cNvSpPr txBox="1"/>
          <p:nvPr/>
        </p:nvSpPr>
        <p:spPr>
          <a:xfrm>
            <a:off x="2108957" y="4291083"/>
            <a:ext cx="941246" cy="338554"/>
          </a:xfrm>
          <a:prstGeom prst="rect">
            <a:avLst/>
          </a:prstGeom>
          <a:noFill/>
        </p:spPr>
        <p:txBody>
          <a:bodyPr wrap="square" rtlCol="0">
            <a:spAutoFit/>
          </a:bodyPr>
          <a:lstStyle/>
          <a:p>
            <a:pPr algn="ctr"/>
            <a:r>
              <a:rPr lang="es-ES" sz="1600" b="1" dirty="0" smtClean="0">
                <a:solidFill>
                  <a:srgbClr val="FF0000"/>
                </a:solidFill>
              </a:rPr>
              <a:t>37.05 %</a:t>
            </a:r>
            <a:endParaRPr lang="es-ES" sz="1600" b="1" dirty="0">
              <a:solidFill>
                <a:srgbClr val="FF0000"/>
              </a:solidFill>
            </a:endParaRPr>
          </a:p>
        </p:txBody>
      </p:sp>
      <p:sp>
        <p:nvSpPr>
          <p:cNvPr id="51" name="CuadroTexto 50"/>
          <p:cNvSpPr txBox="1"/>
          <p:nvPr/>
        </p:nvSpPr>
        <p:spPr>
          <a:xfrm>
            <a:off x="1932338" y="5029557"/>
            <a:ext cx="1207075" cy="292388"/>
          </a:xfrm>
          <a:prstGeom prst="rect">
            <a:avLst/>
          </a:prstGeom>
          <a:noFill/>
        </p:spPr>
        <p:txBody>
          <a:bodyPr wrap="square" rtlCol="0">
            <a:spAutoFit/>
          </a:bodyPr>
          <a:lstStyle/>
          <a:p>
            <a:pPr algn="ctr"/>
            <a:r>
              <a:rPr lang="es-ES" sz="1300" dirty="0" smtClean="0"/>
              <a:t>497.61 ha</a:t>
            </a:r>
            <a:endParaRPr lang="es-ES" sz="1300" dirty="0"/>
          </a:p>
        </p:txBody>
      </p:sp>
      <p:sp>
        <p:nvSpPr>
          <p:cNvPr id="52" name="CuadroTexto 51"/>
          <p:cNvSpPr txBox="1"/>
          <p:nvPr/>
        </p:nvSpPr>
        <p:spPr>
          <a:xfrm>
            <a:off x="2058659" y="5204043"/>
            <a:ext cx="941246" cy="338554"/>
          </a:xfrm>
          <a:prstGeom prst="rect">
            <a:avLst/>
          </a:prstGeom>
          <a:noFill/>
        </p:spPr>
        <p:txBody>
          <a:bodyPr wrap="square" rtlCol="0">
            <a:spAutoFit/>
          </a:bodyPr>
          <a:lstStyle/>
          <a:p>
            <a:pPr algn="ctr"/>
            <a:r>
              <a:rPr lang="es-ES" sz="1600" b="1" dirty="0" smtClean="0">
                <a:solidFill>
                  <a:srgbClr val="FF0000"/>
                </a:solidFill>
              </a:rPr>
              <a:t>0.24 %</a:t>
            </a:r>
            <a:endParaRPr lang="es-ES" sz="1600" b="1" dirty="0">
              <a:solidFill>
                <a:srgbClr val="FF0000"/>
              </a:solidFill>
            </a:endParaRPr>
          </a:p>
        </p:txBody>
      </p:sp>
      <p:sp>
        <p:nvSpPr>
          <p:cNvPr id="53" name="CuadroTexto 52"/>
          <p:cNvSpPr txBox="1"/>
          <p:nvPr/>
        </p:nvSpPr>
        <p:spPr>
          <a:xfrm>
            <a:off x="1891298" y="5925132"/>
            <a:ext cx="1207075" cy="292388"/>
          </a:xfrm>
          <a:prstGeom prst="rect">
            <a:avLst/>
          </a:prstGeom>
          <a:noFill/>
        </p:spPr>
        <p:txBody>
          <a:bodyPr wrap="square" rtlCol="0">
            <a:spAutoFit/>
          </a:bodyPr>
          <a:lstStyle/>
          <a:p>
            <a:pPr algn="ctr"/>
            <a:r>
              <a:rPr lang="es-ES" sz="1300" dirty="0" smtClean="0"/>
              <a:t>1,237.32 ha</a:t>
            </a:r>
            <a:endParaRPr lang="es-ES" sz="1300" dirty="0"/>
          </a:p>
        </p:txBody>
      </p:sp>
      <p:sp>
        <p:nvSpPr>
          <p:cNvPr id="54" name="CuadroTexto 53"/>
          <p:cNvSpPr txBox="1"/>
          <p:nvPr/>
        </p:nvSpPr>
        <p:spPr>
          <a:xfrm>
            <a:off x="1984598" y="6107516"/>
            <a:ext cx="941246" cy="338554"/>
          </a:xfrm>
          <a:prstGeom prst="rect">
            <a:avLst/>
          </a:prstGeom>
          <a:noFill/>
        </p:spPr>
        <p:txBody>
          <a:bodyPr wrap="square" rtlCol="0">
            <a:spAutoFit/>
          </a:bodyPr>
          <a:lstStyle/>
          <a:p>
            <a:pPr algn="ctr"/>
            <a:r>
              <a:rPr lang="es-ES" sz="1600" b="1" dirty="0" smtClean="0">
                <a:solidFill>
                  <a:srgbClr val="FF0000"/>
                </a:solidFill>
              </a:rPr>
              <a:t>0.60 %</a:t>
            </a:r>
            <a:endParaRPr lang="es-ES" sz="1600" b="1" dirty="0">
              <a:solidFill>
                <a:srgbClr val="FF0000"/>
              </a:solidFill>
            </a:endParaRPr>
          </a:p>
        </p:txBody>
      </p:sp>
      <p:sp>
        <p:nvSpPr>
          <p:cNvPr id="55" name="CuadroTexto 54"/>
          <p:cNvSpPr txBox="1"/>
          <p:nvPr/>
        </p:nvSpPr>
        <p:spPr>
          <a:xfrm>
            <a:off x="5373453" y="2067011"/>
            <a:ext cx="2849640" cy="369332"/>
          </a:xfrm>
          <a:prstGeom prst="rect">
            <a:avLst/>
          </a:prstGeom>
          <a:noFill/>
        </p:spPr>
        <p:txBody>
          <a:bodyPr wrap="square" rtlCol="0">
            <a:spAutoFit/>
          </a:bodyPr>
          <a:lstStyle/>
          <a:p>
            <a:pPr algn="ctr"/>
            <a:r>
              <a:rPr lang="es-ES" dirty="0" smtClean="0">
                <a:latin typeface="Arial Black" panose="020B0A04020102020204" pitchFamily="34" charset="0"/>
              </a:rPr>
              <a:t>PICOTA</a:t>
            </a:r>
            <a:endParaRPr lang="es-ES" dirty="0">
              <a:latin typeface="Arial Black" panose="020B0A04020102020204" pitchFamily="34" charset="0"/>
            </a:endParaRPr>
          </a:p>
        </p:txBody>
      </p:sp>
      <p:pic>
        <p:nvPicPr>
          <p:cNvPr id="5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3401" y="5582063"/>
            <a:ext cx="640328" cy="149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 name="Rectangle 17"/>
          <p:cNvSpPr>
            <a:spLocks noChangeArrowheads="1"/>
          </p:cNvSpPr>
          <p:nvPr/>
        </p:nvSpPr>
        <p:spPr bwMode="auto">
          <a:xfrm>
            <a:off x="2053276" y="5771101"/>
            <a:ext cx="8159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100" b="1" i="0" u="none" strike="noStrike" cap="none" normalizeH="0" baseline="0" dirty="0" smtClean="0">
                <a:ln>
                  <a:noFill/>
                </a:ln>
                <a:solidFill>
                  <a:srgbClr val="000000"/>
                </a:solidFill>
                <a:effectLst/>
                <a:latin typeface="Verdana" panose="020B0604030504040204" pitchFamily="34" charset="0"/>
              </a:rPr>
              <a:t>Área Libre</a:t>
            </a:r>
            <a:endParaRPr kumimoji="0" lang="es-PE" altLang="es-PE" sz="1800" b="0" i="0" u="none" strike="noStrike" cap="none" normalizeH="0" baseline="0" dirty="0" smtClean="0">
              <a:ln>
                <a:noFill/>
              </a:ln>
              <a:solidFill>
                <a:schemeClr val="tx1"/>
              </a:solidFill>
              <a:effectLst/>
              <a:latin typeface="Arial" panose="020B0604020202020204" pitchFamily="34" charset="0"/>
            </a:endParaRPr>
          </a:p>
        </p:txBody>
      </p:sp>
      <p:pic>
        <p:nvPicPr>
          <p:cNvPr id="59" name="Imagen 58"/>
          <p:cNvPicPr>
            <a:picLocks noChangeAspect="1"/>
          </p:cNvPicPr>
          <p:nvPr/>
        </p:nvPicPr>
        <p:blipFill rotWithShape="1">
          <a:blip r:embed="rId9"/>
          <a:srcRect l="18203" t="18611" r="60000" b="11944"/>
          <a:stretch/>
        </p:blipFill>
        <p:spPr>
          <a:xfrm>
            <a:off x="4889363" y="2595474"/>
            <a:ext cx="3953983" cy="3542998"/>
          </a:xfrm>
          <a:prstGeom prst="rect">
            <a:avLst/>
          </a:prstGeom>
        </p:spPr>
      </p:pic>
    </p:spTree>
    <p:extLst>
      <p:ext uri="{BB962C8B-B14F-4D97-AF65-F5344CB8AC3E}">
        <p14:creationId xmlns:p14="http://schemas.microsoft.com/office/powerpoint/2010/main" val="166775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1526</TotalTime>
  <Words>1439</Words>
  <Application>Microsoft Office PowerPoint</Application>
  <PresentationFormat>Panorámica</PresentationFormat>
  <Paragraphs>262</Paragraphs>
  <Slides>24</Slides>
  <Notes>0</Notes>
  <HiddenSlides>0</HiddenSlides>
  <MMClips>0</MMClips>
  <ScaleCrop>false</ScaleCrop>
  <HeadingPairs>
    <vt:vector size="8" baseType="variant">
      <vt:variant>
        <vt:lpstr>Fuentes usadas</vt:lpstr>
      </vt:variant>
      <vt:variant>
        <vt:i4>13</vt:i4>
      </vt:variant>
      <vt:variant>
        <vt:lpstr>Tema</vt:lpstr>
      </vt:variant>
      <vt:variant>
        <vt:i4>3</vt:i4>
      </vt:variant>
      <vt:variant>
        <vt:lpstr>Servidores OLE incrustados</vt:lpstr>
      </vt:variant>
      <vt:variant>
        <vt:i4>1</vt:i4>
      </vt:variant>
      <vt:variant>
        <vt:lpstr>Títulos de diapositiva</vt:lpstr>
      </vt:variant>
      <vt:variant>
        <vt:i4>24</vt:i4>
      </vt:variant>
    </vt:vector>
  </HeadingPairs>
  <TitlesOfParts>
    <vt:vector size="41" baseType="lpstr">
      <vt:lpstr>Agency FB</vt:lpstr>
      <vt:lpstr>Albertus Extra Bold</vt:lpstr>
      <vt:lpstr>Albertus Medium</vt:lpstr>
      <vt:lpstr>Arial</vt:lpstr>
      <vt:lpstr>Arial Black</vt:lpstr>
      <vt:lpstr>Arial Narrow</vt:lpstr>
      <vt:lpstr>Calibri</vt:lpstr>
      <vt:lpstr>Calibri Light</vt:lpstr>
      <vt:lpstr>Century Gothic</vt:lpstr>
      <vt:lpstr>Century Schoolbook</vt:lpstr>
      <vt:lpstr>Maiandra GD</vt:lpstr>
      <vt:lpstr>Times New Roman</vt:lpstr>
      <vt:lpstr>Verdana</vt:lpstr>
      <vt:lpstr>1_Tema de Office</vt:lpstr>
      <vt:lpstr>Tema de Office</vt:lpstr>
      <vt:lpstr>2_Tema de Office</vt:lpstr>
      <vt:lpstr>Image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ASTRID DOMY GUTIERREZ RUIZ</dc:creator>
  <cp:lastModifiedBy>ASTRID DOMY GUTIERREZ RUIZ</cp:lastModifiedBy>
  <cp:revision>121</cp:revision>
  <dcterms:created xsi:type="dcterms:W3CDTF">2019-02-28T16:28:31Z</dcterms:created>
  <dcterms:modified xsi:type="dcterms:W3CDTF">2019-08-13T13:24:57Z</dcterms:modified>
</cp:coreProperties>
</file>